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3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60" r:id="rId2"/>
    <p:sldMasterId id="2147483687" r:id="rId3"/>
    <p:sldMasterId id="2147483716" r:id="rId4"/>
  </p:sldMasterIdLst>
  <p:notesMasterIdLst>
    <p:notesMasterId r:id="rId40"/>
  </p:notesMasterIdLst>
  <p:sldIdLst>
    <p:sldId id="256" r:id="rId5"/>
    <p:sldId id="416" r:id="rId6"/>
    <p:sldId id="414" r:id="rId7"/>
    <p:sldId id="504" r:id="rId8"/>
    <p:sldId id="501" r:id="rId9"/>
    <p:sldId id="514" r:id="rId10"/>
    <p:sldId id="420" r:id="rId11"/>
    <p:sldId id="418" r:id="rId12"/>
    <p:sldId id="515" r:id="rId13"/>
    <p:sldId id="516" r:id="rId14"/>
    <p:sldId id="305" r:id="rId15"/>
    <p:sldId id="300" r:id="rId16"/>
    <p:sldId id="303" r:id="rId17"/>
    <p:sldId id="424" r:id="rId18"/>
    <p:sldId id="425" r:id="rId19"/>
    <p:sldId id="669" r:id="rId20"/>
    <p:sldId id="258" r:id="rId21"/>
    <p:sldId id="259" r:id="rId22"/>
    <p:sldId id="260" r:id="rId23"/>
    <p:sldId id="261" r:id="rId24"/>
    <p:sldId id="272" r:id="rId25"/>
    <p:sldId id="273" r:id="rId26"/>
    <p:sldId id="262" r:id="rId27"/>
    <p:sldId id="279" r:id="rId28"/>
    <p:sldId id="263" r:id="rId29"/>
    <p:sldId id="264" r:id="rId30"/>
    <p:sldId id="627" r:id="rId31"/>
    <p:sldId id="266" r:id="rId32"/>
    <p:sldId id="267" r:id="rId33"/>
    <p:sldId id="268" r:id="rId34"/>
    <p:sldId id="269" r:id="rId35"/>
    <p:sldId id="548" r:id="rId36"/>
    <p:sldId id="677" r:id="rId37"/>
    <p:sldId id="680" r:id="rId38"/>
    <p:sldId id="291" r:id="rId3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00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680" autoAdjust="0"/>
    <p:restoredTop sz="94660"/>
  </p:normalViewPr>
  <p:slideViewPr>
    <p:cSldViewPr>
      <p:cViewPr varScale="1">
        <p:scale>
          <a:sx n="80" d="100"/>
          <a:sy n="80" d="100"/>
        </p:scale>
        <p:origin x="240" y="6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034480-7CAC-457C-B56C-B0C45DAE70DB}" type="datetimeFigureOut">
              <a:rPr lang="ru-RU" smtClean="0"/>
              <a:t>26.02.2023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135AF9-C672-43B0-B446-A0F38659E8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252294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 noChangeArrowheads="1"/>
          </p:cNvSpPr>
          <p:nvPr>
            <p:ph type="dt" idx="1"/>
          </p:nvPr>
        </p:nvSpPr>
        <p:spPr>
          <a:xfrm>
            <a:off x="3884613" y="0"/>
            <a:ext cx="2971800" cy="459502"/>
          </a:xfrm>
          <a:prstGeom prst="rect">
            <a:avLst/>
          </a:prstGeom>
          <a:ln/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36D6FEC-DD91-4D8D-9D38-5947CED18D49}" type="datetime1">
              <a:rPr kumimoji="0" lang="en-US" altLang="ru-RU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2/26/2023</a:t>
            </a:fld>
            <a:endParaRPr kumimoji="0" lang="ru-RU" altLang="ru-RU" sz="1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613" y="8728941"/>
            <a:ext cx="2971800" cy="459502"/>
          </a:xfrm>
          <a:prstGeom prst="rect">
            <a:avLst/>
          </a:prstGeom>
          <a:ln/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8095A65-5FDF-4F46-98E8-E2DD7C0F6B09}" type="slidenum">
              <a:rPr kumimoji="0" lang="ru-RU" altLang="ru-RU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ru-RU" altLang="ru-RU" sz="1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19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2825" cy="3427413"/>
          </a:xfrm>
          <a:ln/>
        </p:spPr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1" y="4342932"/>
            <a:ext cx="4310063" cy="4191360"/>
          </a:xfrm>
        </p:spPr>
        <p:txBody>
          <a:bodyPr/>
          <a:lstStyle/>
          <a:p>
            <a:endParaRPr lang="ru-RU" altLang="ru-RU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Образ слайда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defRPr/>
            </a:pPr>
            <a:endParaRPr lang="ru-RU" dirty="0"/>
          </a:p>
        </p:txBody>
      </p:sp>
      <p:sp>
        <p:nvSpPr>
          <p:cNvPr id="80900" name="Номер слайда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rgbClr val="FFFFFF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rgbClr val="FFFFFF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rgbClr val="FFFFFF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rgbClr val="FFFFFF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rgbClr val="FFFFFF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FC6948D4-1E31-4B8E-905E-01D8E769C9C4}" type="slidenum">
              <a:rPr lang="ru-RU" altLang="ru-RU" smtClean="0">
                <a:solidFill>
                  <a:schemeClr val="accent2"/>
                </a:solidFill>
                <a:latin typeface="Cambria" pitchFamily="18" charset="0"/>
              </a:rPr>
              <a:pPr eaLnBrk="1" hangingPunct="1"/>
              <a:t>12</a:t>
            </a:fld>
            <a:endParaRPr lang="ru-RU" altLang="ru-RU">
              <a:solidFill>
                <a:schemeClr val="accent2"/>
              </a:solidFill>
              <a:latin typeface="Cambria" pitchFamily="18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Образ слайда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83971" name="Заметки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ru-RU" altLang="ru-RU"/>
          </a:p>
        </p:txBody>
      </p:sp>
      <p:sp>
        <p:nvSpPr>
          <p:cNvPr id="83972" name="Номер слайда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rgbClr val="FFFFFF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rgbClr val="FFFFFF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rgbClr val="FFFFFF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rgbClr val="FFFFFF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rgbClr val="FFFFFF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954481F9-B858-4133-97C8-4B4763D5450A}" type="slidenum">
              <a:rPr lang="ru-RU" altLang="ru-RU" smtClean="0">
                <a:solidFill>
                  <a:schemeClr val="accent2"/>
                </a:solidFill>
                <a:latin typeface="Cambria" pitchFamily="18" charset="0"/>
              </a:rPr>
              <a:pPr eaLnBrk="1" hangingPunct="1"/>
              <a:t>13</a:t>
            </a:fld>
            <a:endParaRPr lang="ru-RU" altLang="ru-RU">
              <a:solidFill>
                <a:schemeClr val="accent2"/>
              </a:solidFill>
              <a:latin typeface="Cambria" pitchFamily="18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3"/>
          <p:cNvSpPr>
            <a:spLocks noGrp="1" noChangeArrowheads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22A4A0C-287E-4B11-B47E-3FEE101F97FE}" type="datetime1">
              <a:rPr kumimoji="0" lang="en-US" alt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2/26/2023</a:t>
            </a:fld>
            <a:endParaRPr kumimoji="0" lang="ru-RU" altLang="ru-R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91139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310F42C-8D41-4136-AF98-058D95263EEC}" type="slidenum">
              <a:rPr kumimoji="0" lang="ru-RU" alt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ru-RU" altLang="ru-R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9114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98463" y="682625"/>
            <a:ext cx="6059487" cy="3409950"/>
          </a:xfrm>
          <a:ln/>
        </p:spPr>
      </p:sp>
      <p:sp>
        <p:nvSpPr>
          <p:cNvPr id="91141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ru-RU" altLang="ru-RU"/>
          </a:p>
        </p:txBody>
      </p:sp>
      <p:sp>
        <p:nvSpPr>
          <p:cNvPr id="9114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BA0D5C0-3458-4CEF-A721-761B1AB39A6C}" type="slidenum">
              <a:rPr kumimoji="0" lang="en-US" altLang="ru-RU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altLang="ru-RU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3DB4D-8663-4090-85FF-E04B57798390}" type="datetime1">
              <a:rPr lang="ru-RU" smtClean="0"/>
              <a:t>26.02.2023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Ососков Г.А. Машинное обучение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942EE-ACB9-4943-892D-AD2FA2FB4A5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81480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CB14E-FA2C-4436-B2B1-E45207BF79D8}" type="datetime1">
              <a:rPr lang="ru-RU" smtClean="0"/>
              <a:t>26.02.2023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Ососков Г.А. Машинное обучение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942EE-ACB9-4943-892D-AD2FA2FB4A5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176904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68DC9-25BE-4022-8107-D7E940B239C6}" type="datetime1">
              <a:rPr lang="ru-RU" smtClean="0"/>
              <a:t>26.02.2023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Ососков Г.А. Машинное обучение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942EE-ACB9-4943-892D-AD2FA2FB4A5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647308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147" indent="0" algn="ctr">
              <a:buNone/>
              <a:defRPr/>
            </a:lvl2pPr>
            <a:lvl3pPr marL="914295" indent="0" algn="ctr">
              <a:buNone/>
              <a:defRPr/>
            </a:lvl3pPr>
            <a:lvl4pPr marL="1371443" indent="0" algn="ctr">
              <a:buNone/>
              <a:defRPr/>
            </a:lvl4pPr>
            <a:lvl5pPr marL="1828590" indent="0" algn="ctr">
              <a:buNone/>
              <a:defRPr/>
            </a:lvl5pPr>
            <a:lvl6pPr marL="2285737" indent="0" algn="ctr">
              <a:buNone/>
              <a:defRPr/>
            </a:lvl6pPr>
            <a:lvl7pPr marL="2742885" indent="0" algn="ctr">
              <a:buNone/>
              <a:defRPr/>
            </a:lvl7pPr>
            <a:lvl8pPr marL="3200032" indent="0" algn="ctr">
              <a:buNone/>
              <a:defRPr/>
            </a:lvl8pPr>
            <a:lvl9pPr marL="3657180" indent="0" algn="ctr">
              <a:buNone/>
              <a:defRPr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DC9E0CF-8948-4A29-AFC9-BAA79CC13B68}" type="datetime1">
              <a:rPr lang="ru-RU" altLang="ru-RU" smtClean="0">
                <a:solidFill>
                  <a:srgbClr val="000000"/>
                </a:solidFill>
              </a:rPr>
              <a:t>26.02.2023</a:t>
            </a:fld>
            <a:endParaRPr lang="ru-RU" altLang="ru-RU">
              <a:solidFill>
                <a:srgbClr val="000000"/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altLang="ru-RU">
                <a:solidFill>
                  <a:srgbClr val="000000"/>
                </a:solidFill>
              </a:rPr>
              <a:t>Ососков Г.А. Машинное обучение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D60AFD3-ADF8-4CB5-861F-836CE80AE41C}" type="slidenum">
              <a:rPr lang="ru-RU" altLang="ru-RU">
                <a:solidFill>
                  <a:srgbClr val="000000"/>
                </a:solidFill>
              </a:rPr>
              <a:pPr/>
              <a:t>‹#›</a:t>
            </a:fld>
            <a:endParaRPr lang="ru-RU" altLang="ru-RU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87827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D9F4443-C30A-4DC2-BAC3-431B7B4E3878}" type="datetime1">
              <a:rPr lang="ru-RU" altLang="ru-RU" smtClean="0">
                <a:solidFill>
                  <a:srgbClr val="000000"/>
                </a:solidFill>
              </a:rPr>
              <a:t>26.02.2023</a:t>
            </a:fld>
            <a:endParaRPr lang="ru-RU" altLang="ru-RU">
              <a:solidFill>
                <a:srgbClr val="000000"/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altLang="ru-RU">
                <a:solidFill>
                  <a:srgbClr val="000000"/>
                </a:solidFill>
              </a:rPr>
              <a:t>Ососков Г.А. Машинное обучение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D13492E-593C-44B2-A8F0-51CE709223F9}" type="slidenum">
              <a:rPr lang="ru-RU" altLang="ru-RU">
                <a:solidFill>
                  <a:srgbClr val="000000"/>
                </a:solidFill>
              </a:rPr>
              <a:pPr/>
              <a:t>‹#›</a:t>
            </a:fld>
            <a:endParaRPr lang="ru-RU" altLang="ru-RU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99319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63084" y="4406902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963084" y="2906715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47" indent="0">
              <a:buNone/>
              <a:defRPr sz="1800"/>
            </a:lvl2pPr>
            <a:lvl3pPr marL="914295" indent="0">
              <a:buNone/>
              <a:defRPr sz="1600"/>
            </a:lvl3pPr>
            <a:lvl4pPr marL="1371443" indent="0">
              <a:buNone/>
              <a:defRPr sz="1400"/>
            </a:lvl4pPr>
            <a:lvl5pPr marL="1828590" indent="0">
              <a:buNone/>
              <a:defRPr sz="1400"/>
            </a:lvl5pPr>
            <a:lvl6pPr marL="2285737" indent="0">
              <a:buNone/>
              <a:defRPr sz="1400"/>
            </a:lvl6pPr>
            <a:lvl7pPr marL="2742885" indent="0">
              <a:buNone/>
              <a:defRPr sz="1400"/>
            </a:lvl7pPr>
            <a:lvl8pPr marL="3200032" indent="0">
              <a:buNone/>
              <a:defRPr sz="1400"/>
            </a:lvl8pPr>
            <a:lvl9pPr marL="3657180" indent="0">
              <a:buNone/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AF189D0-5E67-43D4-AA12-123CC140E7CD}" type="datetime1">
              <a:rPr lang="ru-RU" altLang="ru-RU" smtClean="0">
                <a:solidFill>
                  <a:srgbClr val="000000"/>
                </a:solidFill>
              </a:rPr>
              <a:t>26.02.2023</a:t>
            </a:fld>
            <a:endParaRPr lang="ru-RU" altLang="ru-RU">
              <a:solidFill>
                <a:srgbClr val="000000"/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altLang="ru-RU">
                <a:solidFill>
                  <a:srgbClr val="000000"/>
                </a:solidFill>
              </a:rPr>
              <a:t>Ососков Г.А. Машинное обучение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3A47CE0-2072-4FE0-B721-4C472F1DE844}" type="slidenum">
              <a:rPr lang="ru-RU" altLang="ru-RU">
                <a:solidFill>
                  <a:srgbClr val="000000"/>
                </a:solidFill>
              </a:rPr>
              <a:pPr/>
              <a:t>‹#›</a:t>
            </a:fld>
            <a:endParaRPr lang="ru-RU" altLang="ru-RU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77575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609600" y="1600202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97600" y="1600202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7E4AFA1-866E-4138-A702-D9ED2B8F8F9E}" type="datetime1">
              <a:rPr lang="ru-RU" altLang="ru-RU" smtClean="0">
                <a:solidFill>
                  <a:srgbClr val="000000"/>
                </a:solidFill>
              </a:rPr>
              <a:t>26.02.2023</a:t>
            </a:fld>
            <a:endParaRPr lang="ru-RU" altLang="ru-RU">
              <a:solidFill>
                <a:srgbClr val="000000"/>
              </a:solidFill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altLang="ru-RU">
                <a:solidFill>
                  <a:srgbClr val="000000"/>
                </a:solidFill>
              </a:rPr>
              <a:t>Ососков Г.А. Машинное обучение</a:t>
            </a: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BD9BABC-D026-4351-9880-753067DD057D}" type="slidenum">
              <a:rPr lang="ru-RU" altLang="ru-RU">
                <a:solidFill>
                  <a:srgbClr val="000000"/>
                </a:solidFill>
              </a:rPr>
              <a:pPr/>
              <a:t>‹#›</a:t>
            </a:fld>
            <a:endParaRPr lang="ru-RU" altLang="ru-RU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234371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47" indent="0">
              <a:buNone/>
              <a:defRPr sz="2000" b="1"/>
            </a:lvl2pPr>
            <a:lvl3pPr marL="914295" indent="0">
              <a:buNone/>
              <a:defRPr sz="1800" b="1"/>
            </a:lvl3pPr>
            <a:lvl4pPr marL="1371443" indent="0">
              <a:buNone/>
              <a:defRPr sz="1600" b="1"/>
            </a:lvl4pPr>
            <a:lvl5pPr marL="1828590" indent="0">
              <a:buNone/>
              <a:defRPr sz="1600" b="1"/>
            </a:lvl5pPr>
            <a:lvl6pPr marL="2285737" indent="0">
              <a:buNone/>
              <a:defRPr sz="1600" b="1"/>
            </a:lvl6pPr>
            <a:lvl7pPr marL="2742885" indent="0">
              <a:buNone/>
              <a:defRPr sz="1600" b="1"/>
            </a:lvl7pPr>
            <a:lvl8pPr marL="3200032" indent="0">
              <a:buNone/>
              <a:defRPr sz="1600" b="1"/>
            </a:lvl8pPr>
            <a:lvl9pPr marL="365718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09600" y="2174876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47" indent="0">
              <a:buNone/>
              <a:defRPr sz="2000" b="1"/>
            </a:lvl2pPr>
            <a:lvl3pPr marL="914295" indent="0">
              <a:buNone/>
              <a:defRPr sz="1800" b="1"/>
            </a:lvl3pPr>
            <a:lvl4pPr marL="1371443" indent="0">
              <a:buNone/>
              <a:defRPr sz="1600" b="1"/>
            </a:lvl4pPr>
            <a:lvl5pPr marL="1828590" indent="0">
              <a:buNone/>
              <a:defRPr sz="1600" b="1"/>
            </a:lvl5pPr>
            <a:lvl6pPr marL="2285737" indent="0">
              <a:buNone/>
              <a:defRPr sz="1600" b="1"/>
            </a:lvl6pPr>
            <a:lvl7pPr marL="2742885" indent="0">
              <a:buNone/>
              <a:defRPr sz="1600" b="1"/>
            </a:lvl7pPr>
            <a:lvl8pPr marL="3200032" indent="0">
              <a:buNone/>
              <a:defRPr sz="1600" b="1"/>
            </a:lvl8pPr>
            <a:lvl9pPr marL="365718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93369" y="2174876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38EC9F2-C3CE-49B0-B884-C06DFD2BAA66}" type="datetime1">
              <a:rPr lang="ru-RU" altLang="ru-RU" smtClean="0">
                <a:solidFill>
                  <a:srgbClr val="000000"/>
                </a:solidFill>
              </a:rPr>
              <a:t>26.02.2023</a:t>
            </a:fld>
            <a:endParaRPr lang="ru-RU" altLang="ru-RU">
              <a:solidFill>
                <a:srgbClr val="000000"/>
              </a:solidFill>
            </a:endParaRPr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altLang="ru-RU">
                <a:solidFill>
                  <a:srgbClr val="000000"/>
                </a:solidFill>
              </a:rPr>
              <a:t>Ососков Г.А. Машинное обучение</a:t>
            </a:r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27D772E-BCE8-458E-8BDB-CBDA9D7DAA23}" type="slidenum">
              <a:rPr lang="ru-RU" altLang="ru-RU">
                <a:solidFill>
                  <a:srgbClr val="000000"/>
                </a:solidFill>
              </a:rPr>
              <a:pPr/>
              <a:t>‹#›</a:t>
            </a:fld>
            <a:endParaRPr lang="ru-RU" altLang="ru-RU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573600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DCC0F4D-A54D-45DA-BC41-F8B264D98B27}" type="datetime1">
              <a:rPr lang="ru-RU" altLang="ru-RU" smtClean="0">
                <a:solidFill>
                  <a:srgbClr val="000000"/>
                </a:solidFill>
              </a:rPr>
              <a:t>26.02.2023</a:t>
            </a:fld>
            <a:endParaRPr lang="ru-RU" altLang="ru-RU">
              <a:solidFill>
                <a:srgbClr val="000000"/>
              </a:solidFill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altLang="ru-RU">
                <a:solidFill>
                  <a:srgbClr val="000000"/>
                </a:solidFill>
              </a:rPr>
              <a:t>Ососков Г.А. Машинное обучение</a:t>
            </a: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A493C08-8341-4293-9353-6D9BB6DEABFE}" type="slidenum">
              <a:rPr lang="ru-RU" altLang="ru-RU">
                <a:solidFill>
                  <a:srgbClr val="000000"/>
                </a:solidFill>
              </a:rPr>
              <a:pPr/>
              <a:t>‹#›</a:t>
            </a:fld>
            <a:endParaRPr lang="ru-RU" altLang="ru-RU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648783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7FBAEAB-1F21-435E-9486-71E65ED81311}" type="datetime1">
              <a:rPr lang="ru-RU" altLang="ru-RU" smtClean="0">
                <a:solidFill>
                  <a:srgbClr val="000000"/>
                </a:solidFill>
              </a:rPr>
              <a:t>26.02.2023</a:t>
            </a:fld>
            <a:endParaRPr lang="ru-RU" altLang="ru-RU">
              <a:solidFill>
                <a:srgbClr val="000000"/>
              </a:solidFill>
            </a:endParaRPr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altLang="ru-RU">
                <a:solidFill>
                  <a:srgbClr val="000000"/>
                </a:solidFill>
              </a:rPr>
              <a:t>Ососков Г.А. Машинное обучение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A78442F-AA51-453E-A45D-AEAE194BB88B}" type="slidenum">
              <a:rPr lang="ru-RU" altLang="ru-RU">
                <a:solidFill>
                  <a:srgbClr val="000000"/>
                </a:solidFill>
              </a:rPr>
              <a:pPr/>
              <a:t>‹#›</a:t>
            </a:fld>
            <a:endParaRPr lang="ru-RU" altLang="ru-RU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598272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2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766733" y="273052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09602" y="1435102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47" indent="0">
              <a:buNone/>
              <a:defRPr sz="1200"/>
            </a:lvl2pPr>
            <a:lvl3pPr marL="914295" indent="0">
              <a:buNone/>
              <a:defRPr sz="1000"/>
            </a:lvl3pPr>
            <a:lvl4pPr marL="1371443" indent="0">
              <a:buNone/>
              <a:defRPr sz="900"/>
            </a:lvl4pPr>
            <a:lvl5pPr marL="1828590" indent="0">
              <a:buNone/>
              <a:defRPr sz="900"/>
            </a:lvl5pPr>
            <a:lvl6pPr marL="2285737" indent="0">
              <a:buNone/>
              <a:defRPr sz="900"/>
            </a:lvl6pPr>
            <a:lvl7pPr marL="2742885" indent="0">
              <a:buNone/>
              <a:defRPr sz="900"/>
            </a:lvl7pPr>
            <a:lvl8pPr marL="3200032" indent="0">
              <a:buNone/>
              <a:defRPr sz="900"/>
            </a:lvl8pPr>
            <a:lvl9pPr marL="365718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6787BA0-F05A-43B4-B0DA-E496F3EDB2F2}" type="datetime1">
              <a:rPr lang="ru-RU" altLang="ru-RU" smtClean="0">
                <a:solidFill>
                  <a:srgbClr val="000000"/>
                </a:solidFill>
              </a:rPr>
              <a:t>26.02.2023</a:t>
            </a:fld>
            <a:endParaRPr lang="ru-RU" altLang="ru-RU">
              <a:solidFill>
                <a:srgbClr val="000000"/>
              </a:solidFill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altLang="ru-RU">
                <a:solidFill>
                  <a:srgbClr val="000000"/>
                </a:solidFill>
              </a:rPr>
              <a:t>Ососков Г.А. Машинное обучение</a:t>
            </a: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9B60B58-B7E9-4457-AC7E-F41372F9DA3C}" type="slidenum">
              <a:rPr lang="ru-RU" altLang="ru-RU">
                <a:solidFill>
                  <a:srgbClr val="000000"/>
                </a:solidFill>
              </a:rPr>
              <a:pPr/>
              <a:t>‹#›</a:t>
            </a:fld>
            <a:endParaRPr lang="ru-RU" altLang="ru-RU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03997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6BC86-51D8-40A6-8B5F-011630C163CD}" type="datetime1">
              <a:rPr lang="ru-RU" smtClean="0"/>
              <a:t>26.02.2023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Ососков Г.А. Машинное обучение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942EE-ACB9-4943-892D-AD2FA2FB4A5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822472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47" indent="0">
              <a:buNone/>
              <a:defRPr sz="2800"/>
            </a:lvl2pPr>
            <a:lvl3pPr marL="914295" indent="0">
              <a:buNone/>
              <a:defRPr sz="2400"/>
            </a:lvl3pPr>
            <a:lvl4pPr marL="1371443" indent="0">
              <a:buNone/>
              <a:defRPr sz="2000"/>
            </a:lvl4pPr>
            <a:lvl5pPr marL="1828590" indent="0">
              <a:buNone/>
              <a:defRPr sz="2000"/>
            </a:lvl5pPr>
            <a:lvl6pPr marL="2285737" indent="0">
              <a:buNone/>
              <a:defRPr sz="2000"/>
            </a:lvl6pPr>
            <a:lvl7pPr marL="2742885" indent="0">
              <a:buNone/>
              <a:defRPr sz="2000"/>
            </a:lvl7pPr>
            <a:lvl8pPr marL="3200032" indent="0">
              <a:buNone/>
              <a:defRPr sz="2000"/>
            </a:lvl8pPr>
            <a:lvl9pPr marL="365718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147" indent="0">
              <a:buNone/>
              <a:defRPr sz="1200"/>
            </a:lvl2pPr>
            <a:lvl3pPr marL="914295" indent="0">
              <a:buNone/>
              <a:defRPr sz="1000"/>
            </a:lvl3pPr>
            <a:lvl4pPr marL="1371443" indent="0">
              <a:buNone/>
              <a:defRPr sz="900"/>
            </a:lvl4pPr>
            <a:lvl5pPr marL="1828590" indent="0">
              <a:buNone/>
              <a:defRPr sz="900"/>
            </a:lvl5pPr>
            <a:lvl6pPr marL="2285737" indent="0">
              <a:buNone/>
              <a:defRPr sz="900"/>
            </a:lvl6pPr>
            <a:lvl7pPr marL="2742885" indent="0">
              <a:buNone/>
              <a:defRPr sz="900"/>
            </a:lvl7pPr>
            <a:lvl8pPr marL="3200032" indent="0">
              <a:buNone/>
              <a:defRPr sz="900"/>
            </a:lvl8pPr>
            <a:lvl9pPr marL="365718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6D236CD-05B8-48C3-B725-F033A747B3CE}" type="datetime1">
              <a:rPr lang="ru-RU" altLang="ru-RU" smtClean="0">
                <a:solidFill>
                  <a:srgbClr val="000000"/>
                </a:solidFill>
              </a:rPr>
              <a:t>26.02.2023</a:t>
            </a:fld>
            <a:endParaRPr lang="ru-RU" altLang="ru-RU">
              <a:solidFill>
                <a:srgbClr val="000000"/>
              </a:solidFill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altLang="ru-RU">
                <a:solidFill>
                  <a:srgbClr val="000000"/>
                </a:solidFill>
              </a:rPr>
              <a:t>Ососков Г.А. Машинное обучение</a:t>
            </a: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160EE3D-E131-4F53-9E24-CD09D9450CC1}" type="slidenum">
              <a:rPr lang="ru-RU" altLang="ru-RU">
                <a:solidFill>
                  <a:srgbClr val="000000"/>
                </a:solidFill>
              </a:rPr>
              <a:pPr/>
              <a:t>‹#›</a:t>
            </a:fld>
            <a:endParaRPr lang="ru-RU" altLang="ru-RU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17581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296A7F5-9E2B-49D9-8955-C654A6353CA5}" type="datetime1">
              <a:rPr lang="ru-RU" altLang="ru-RU" smtClean="0">
                <a:solidFill>
                  <a:srgbClr val="000000"/>
                </a:solidFill>
              </a:rPr>
              <a:t>26.02.2023</a:t>
            </a:fld>
            <a:endParaRPr lang="ru-RU" altLang="ru-RU">
              <a:solidFill>
                <a:srgbClr val="000000"/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altLang="ru-RU">
                <a:solidFill>
                  <a:srgbClr val="000000"/>
                </a:solidFill>
              </a:rPr>
              <a:t>Ососков Г.А. Машинное обучение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C2531B1-749D-41FA-840C-FBEEEC94D454}" type="slidenum">
              <a:rPr lang="ru-RU" altLang="ru-RU">
                <a:solidFill>
                  <a:srgbClr val="000000"/>
                </a:solidFill>
              </a:rPr>
              <a:pPr/>
              <a:t>‹#›</a:t>
            </a:fld>
            <a:endParaRPr lang="ru-RU" altLang="ru-RU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96100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839200" y="274640"/>
            <a:ext cx="27432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09600" y="274640"/>
            <a:ext cx="80264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78028CB-389F-49E9-97F8-DAA5B07EFFA7}" type="datetime1">
              <a:rPr lang="ru-RU" altLang="ru-RU" smtClean="0">
                <a:solidFill>
                  <a:srgbClr val="000000"/>
                </a:solidFill>
              </a:rPr>
              <a:t>26.02.2023</a:t>
            </a:fld>
            <a:endParaRPr lang="ru-RU" altLang="ru-RU">
              <a:solidFill>
                <a:srgbClr val="000000"/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altLang="ru-RU">
                <a:solidFill>
                  <a:srgbClr val="000000"/>
                </a:solidFill>
              </a:rPr>
              <a:t>Ососков Г.А. Машинное обучение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19574AB-4E37-4B8B-B78F-D066ACF17AD8}" type="slidenum">
              <a:rPr lang="ru-RU" altLang="ru-RU">
                <a:solidFill>
                  <a:srgbClr val="000000"/>
                </a:solidFill>
              </a:rPr>
              <a:pPr/>
              <a:t>‹#›</a:t>
            </a:fld>
            <a:endParaRPr lang="ru-RU" altLang="ru-RU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188079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>
  <p:cSld name="Заголовок, 1 большой объект и 2 маленьких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457200"/>
            <a:ext cx="10972800" cy="1371600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609600" y="1981200"/>
            <a:ext cx="5384800" cy="38862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quarter" idx="2"/>
          </p:nvPr>
        </p:nvSpPr>
        <p:spPr>
          <a:xfrm>
            <a:off x="6197600" y="1981201"/>
            <a:ext cx="5384800" cy="18669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Объект 4"/>
          <p:cNvSpPr>
            <a:spLocks noGrp="1"/>
          </p:cNvSpPr>
          <p:nvPr>
            <p:ph sz="quarter" idx="3"/>
          </p:nvPr>
        </p:nvSpPr>
        <p:spPr>
          <a:xfrm>
            <a:off x="6197600" y="4000500"/>
            <a:ext cx="5384800" cy="18669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ru-RU">
                <a:solidFill>
                  <a:srgbClr val="000000"/>
                </a:solidFill>
              </a:rPr>
              <a:t>Ососков Г.А. Машинное обучение</a:t>
            </a:r>
          </a:p>
        </p:txBody>
      </p:sp>
      <p:sp>
        <p:nvSpPr>
          <p:cNvPr id="7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250E39-18FE-45A2-A9F7-DB9C62EA7E6B}" type="slidenum">
              <a:rPr lang="ru-RU" smtClean="0">
                <a:solidFill>
                  <a:srgbClr val="000000"/>
                </a:solidFill>
              </a:rPr>
              <a:pPr/>
              <a:t>‹#›</a:t>
            </a:fld>
            <a:endParaRPr lang="ru-RU">
              <a:solidFill>
                <a:srgbClr val="000000"/>
              </a:solidFill>
            </a:endParaRPr>
          </a:p>
        </p:txBody>
      </p:sp>
      <p:sp>
        <p:nvSpPr>
          <p:cNvPr id="8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F8AEE9D-7952-4C97-BFE9-4BF0F3AF4586}" type="datetime1">
              <a:rPr lang="ru-RU" smtClean="0">
                <a:solidFill>
                  <a:srgbClr val="000000"/>
                </a:solidFill>
              </a:rPr>
              <a:t>26.02.2023</a:t>
            </a:fld>
            <a:endParaRPr lang="ru-RU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859440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Заголовок, текст и 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457200"/>
            <a:ext cx="10972800" cy="1371600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sz="half" idx="1"/>
          </p:nvPr>
        </p:nvSpPr>
        <p:spPr>
          <a:xfrm>
            <a:off x="609600" y="1981200"/>
            <a:ext cx="5384800" cy="38862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quarter" idx="2"/>
          </p:nvPr>
        </p:nvSpPr>
        <p:spPr>
          <a:xfrm>
            <a:off x="6197600" y="1981201"/>
            <a:ext cx="5384800" cy="18669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Объект 4"/>
          <p:cNvSpPr>
            <a:spLocks noGrp="1"/>
          </p:cNvSpPr>
          <p:nvPr>
            <p:ph sz="quarter" idx="3"/>
          </p:nvPr>
        </p:nvSpPr>
        <p:spPr>
          <a:xfrm>
            <a:off x="6197600" y="4000500"/>
            <a:ext cx="5384800" cy="18669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ru-RU">
                <a:solidFill>
                  <a:srgbClr val="000000"/>
                </a:solidFill>
              </a:rPr>
              <a:t>Ососков Г.А. Машинное обучение</a:t>
            </a:r>
          </a:p>
        </p:txBody>
      </p:sp>
      <p:sp>
        <p:nvSpPr>
          <p:cNvPr id="7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250E39-18FE-45A2-A9F7-DB9C62EA7E6B}" type="slidenum">
              <a:rPr lang="ru-RU" smtClean="0">
                <a:solidFill>
                  <a:srgbClr val="000000"/>
                </a:solidFill>
              </a:rPr>
              <a:pPr/>
              <a:t>‹#›</a:t>
            </a:fld>
            <a:endParaRPr lang="ru-RU">
              <a:solidFill>
                <a:srgbClr val="000000"/>
              </a:solidFill>
            </a:endParaRPr>
          </a:p>
        </p:txBody>
      </p:sp>
      <p:sp>
        <p:nvSpPr>
          <p:cNvPr id="8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17F1CC0-64D8-4A65-8B48-CA9DD42726F2}" type="datetime1">
              <a:rPr lang="ru-RU" smtClean="0">
                <a:solidFill>
                  <a:srgbClr val="000000"/>
                </a:solidFill>
              </a:rPr>
              <a:t>26.02.2023</a:t>
            </a:fld>
            <a:endParaRPr lang="ru-RU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086825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147" indent="0" algn="ctr">
              <a:buNone/>
              <a:defRPr/>
            </a:lvl2pPr>
            <a:lvl3pPr marL="914295" indent="0" algn="ctr">
              <a:buNone/>
              <a:defRPr/>
            </a:lvl3pPr>
            <a:lvl4pPr marL="1371443" indent="0" algn="ctr">
              <a:buNone/>
              <a:defRPr/>
            </a:lvl4pPr>
            <a:lvl5pPr marL="1828590" indent="0" algn="ctr">
              <a:buNone/>
              <a:defRPr/>
            </a:lvl5pPr>
            <a:lvl6pPr marL="2285737" indent="0" algn="ctr">
              <a:buNone/>
              <a:defRPr/>
            </a:lvl6pPr>
            <a:lvl7pPr marL="2742885" indent="0" algn="ctr">
              <a:buNone/>
              <a:defRPr/>
            </a:lvl7pPr>
            <a:lvl8pPr marL="3200032" indent="0" algn="ctr">
              <a:buNone/>
              <a:defRPr/>
            </a:lvl8pPr>
            <a:lvl9pPr marL="3657180" indent="0" algn="ctr">
              <a:buNone/>
              <a:defRPr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FC98A5C-9388-42AC-889D-47BEAA13A188}" type="datetime1">
              <a:rPr lang="ru-RU" altLang="ru-RU" smtClean="0"/>
              <a:t>26.02.2023</a:t>
            </a:fld>
            <a:endParaRPr lang="ru-RU" alt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altLang="ru-RU"/>
              <a:t>Ососков Г.А. Машинное обучение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D60AFD3-ADF8-4CB5-861F-836CE80AE41C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95797067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7E761F5-A9A2-4513-8EBD-6E04F6D29314}" type="datetime1">
              <a:rPr lang="ru-RU" altLang="ru-RU" smtClean="0"/>
              <a:t>26.02.2023</a:t>
            </a:fld>
            <a:endParaRPr lang="ru-RU" alt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altLang="ru-RU"/>
              <a:t>Ососков Г.А. Машинное обучение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D13492E-593C-44B2-A8F0-51CE709223F9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40248709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63084" y="4406902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963084" y="2906715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47" indent="0">
              <a:buNone/>
              <a:defRPr sz="1800"/>
            </a:lvl2pPr>
            <a:lvl3pPr marL="914295" indent="0">
              <a:buNone/>
              <a:defRPr sz="1600"/>
            </a:lvl3pPr>
            <a:lvl4pPr marL="1371443" indent="0">
              <a:buNone/>
              <a:defRPr sz="1400"/>
            </a:lvl4pPr>
            <a:lvl5pPr marL="1828590" indent="0">
              <a:buNone/>
              <a:defRPr sz="1400"/>
            </a:lvl5pPr>
            <a:lvl6pPr marL="2285737" indent="0">
              <a:buNone/>
              <a:defRPr sz="1400"/>
            </a:lvl6pPr>
            <a:lvl7pPr marL="2742885" indent="0">
              <a:buNone/>
              <a:defRPr sz="1400"/>
            </a:lvl7pPr>
            <a:lvl8pPr marL="3200032" indent="0">
              <a:buNone/>
              <a:defRPr sz="1400"/>
            </a:lvl8pPr>
            <a:lvl9pPr marL="3657180" indent="0">
              <a:buNone/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1759953-D505-4551-A52F-FADCE79606DA}" type="datetime1">
              <a:rPr lang="ru-RU" altLang="ru-RU" smtClean="0"/>
              <a:t>26.02.2023</a:t>
            </a:fld>
            <a:endParaRPr lang="ru-RU" alt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altLang="ru-RU"/>
              <a:t>Ососков Г.А. Машинное обучение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3A47CE0-2072-4FE0-B721-4C472F1DE844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28235683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609600" y="1600202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97600" y="1600202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A4415C2-F626-4561-9F78-6103BE3B8E58}" type="datetime1">
              <a:rPr lang="ru-RU" altLang="ru-RU" smtClean="0"/>
              <a:t>26.02.2023</a:t>
            </a:fld>
            <a:endParaRPr lang="ru-RU" alt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altLang="ru-RU"/>
              <a:t>Ососков Г.А. Машинное обучение</a:t>
            </a: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BD9BABC-D026-4351-9880-753067DD057D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34955369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47" indent="0">
              <a:buNone/>
              <a:defRPr sz="2000" b="1"/>
            </a:lvl2pPr>
            <a:lvl3pPr marL="914295" indent="0">
              <a:buNone/>
              <a:defRPr sz="1800" b="1"/>
            </a:lvl3pPr>
            <a:lvl4pPr marL="1371443" indent="0">
              <a:buNone/>
              <a:defRPr sz="1600" b="1"/>
            </a:lvl4pPr>
            <a:lvl5pPr marL="1828590" indent="0">
              <a:buNone/>
              <a:defRPr sz="1600" b="1"/>
            </a:lvl5pPr>
            <a:lvl6pPr marL="2285737" indent="0">
              <a:buNone/>
              <a:defRPr sz="1600" b="1"/>
            </a:lvl6pPr>
            <a:lvl7pPr marL="2742885" indent="0">
              <a:buNone/>
              <a:defRPr sz="1600" b="1"/>
            </a:lvl7pPr>
            <a:lvl8pPr marL="3200032" indent="0">
              <a:buNone/>
              <a:defRPr sz="1600" b="1"/>
            </a:lvl8pPr>
            <a:lvl9pPr marL="365718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09600" y="2174876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47" indent="0">
              <a:buNone/>
              <a:defRPr sz="2000" b="1"/>
            </a:lvl2pPr>
            <a:lvl3pPr marL="914295" indent="0">
              <a:buNone/>
              <a:defRPr sz="1800" b="1"/>
            </a:lvl3pPr>
            <a:lvl4pPr marL="1371443" indent="0">
              <a:buNone/>
              <a:defRPr sz="1600" b="1"/>
            </a:lvl4pPr>
            <a:lvl5pPr marL="1828590" indent="0">
              <a:buNone/>
              <a:defRPr sz="1600" b="1"/>
            </a:lvl5pPr>
            <a:lvl6pPr marL="2285737" indent="0">
              <a:buNone/>
              <a:defRPr sz="1600" b="1"/>
            </a:lvl6pPr>
            <a:lvl7pPr marL="2742885" indent="0">
              <a:buNone/>
              <a:defRPr sz="1600" b="1"/>
            </a:lvl7pPr>
            <a:lvl8pPr marL="3200032" indent="0">
              <a:buNone/>
              <a:defRPr sz="1600" b="1"/>
            </a:lvl8pPr>
            <a:lvl9pPr marL="365718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93369" y="2174876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6F2AB72-0B34-469F-B706-110742E5DB8D}" type="datetime1">
              <a:rPr lang="ru-RU" altLang="ru-RU" smtClean="0"/>
              <a:t>26.02.2023</a:t>
            </a:fld>
            <a:endParaRPr lang="ru-RU" alt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altLang="ru-RU"/>
              <a:t>Ососков Г.А. Машинное обучение</a:t>
            </a:r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27D772E-BCE8-458E-8BDB-CBDA9D7DAA23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3577105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6E6AC-6C30-430D-A48F-D10F0AAB051F}" type="datetime1">
              <a:rPr lang="ru-RU" smtClean="0"/>
              <a:t>26.02.2023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Ососков Г.А. Машинное обучение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942EE-ACB9-4943-892D-AD2FA2FB4A5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098034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ACA305C-CAF4-4B21-9DF6-6640231EC41A}" type="datetime1">
              <a:rPr lang="ru-RU" altLang="ru-RU" smtClean="0"/>
              <a:t>26.02.2023</a:t>
            </a:fld>
            <a:endParaRPr lang="ru-RU" alt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altLang="ru-RU"/>
              <a:t>Ососков Г.А. Машинное обучение</a:t>
            </a: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A493C08-8341-4293-9353-6D9BB6DEABFE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88959162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86FEC83-98BF-44B0-BB12-E5E754C3078F}" type="datetime1">
              <a:rPr lang="ru-RU" altLang="ru-RU" smtClean="0"/>
              <a:t>26.02.2023</a:t>
            </a:fld>
            <a:endParaRPr lang="ru-RU" alt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altLang="ru-RU"/>
              <a:t>Ососков Г.А. Машинное обучение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A78442F-AA51-453E-A45D-AEAE194BB88B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54236582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2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766733" y="273052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09602" y="1435102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47" indent="0">
              <a:buNone/>
              <a:defRPr sz="1200"/>
            </a:lvl2pPr>
            <a:lvl3pPr marL="914295" indent="0">
              <a:buNone/>
              <a:defRPr sz="1000"/>
            </a:lvl3pPr>
            <a:lvl4pPr marL="1371443" indent="0">
              <a:buNone/>
              <a:defRPr sz="900"/>
            </a:lvl4pPr>
            <a:lvl5pPr marL="1828590" indent="0">
              <a:buNone/>
              <a:defRPr sz="900"/>
            </a:lvl5pPr>
            <a:lvl6pPr marL="2285737" indent="0">
              <a:buNone/>
              <a:defRPr sz="900"/>
            </a:lvl6pPr>
            <a:lvl7pPr marL="2742885" indent="0">
              <a:buNone/>
              <a:defRPr sz="900"/>
            </a:lvl7pPr>
            <a:lvl8pPr marL="3200032" indent="0">
              <a:buNone/>
              <a:defRPr sz="900"/>
            </a:lvl8pPr>
            <a:lvl9pPr marL="365718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D7E026B-2D94-4E34-ABFF-22BFFCD121BE}" type="datetime1">
              <a:rPr lang="ru-RU" altLang="ru-RU" smtClean="0"/>
              <a:t>26.02.2023</a:t>
            </a:fld>
            <a:endParaRPr lang="ru-RU" alt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altLang="ru-RU"/>
              <a:t>Ососков Г.А. Машинное обучение</a:t>
            </a: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9B60B58-B7E9-4457-AC7E-F41372F9DA3C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01598093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47" indent="0">
              <a:buNone/>
              <a:defRPr sz="2800"/>
            </a:lvl2pPr>
            <a:lvl3pPr marL="914295" indent="0">
              <a:buNone/>
              <a:defRPr sz="2400"/>
            </a:lvl3pPr>
            <a:lvl4pPr marL="1371443" indent="0">
              <a:buNone/>
              <a:defRPr sz="2000"/>
            </a:lvl4pPr>
            <a:lvl5pPr marL="1828590" indent="0">
              <a:buNone/>
              <a:defRPr sz="2000"/>
            </a:lvl5pPr>
            <a:lvl6pPr marL="2285737" indent="0">
              <a:buNone/>
              <a:defRPr sz="2000"/>
            </a:lvl6pPr>
            <a:lvl7pPr marL="2742885" indent="0">
              <a:buNone/>
              <a:defRPr sz="2000"/>
            </a:lvl7pPr>
            <a:lvl8pPr marL="3200032" indent="0">
              <a:buNone/>
              <a:defRPr sz="2000"/>
            </a:lvl8pPr>
            <a:lvl9pPr marL="365718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147" indent="0">
              <a:buNone/>
              <a:defRPr sz="1200"/>
            </a:lvl2pPr>
            <a:lvl3pPr marL="914295" indent="0">
              <a:buNone/>
              <a:defRPr sz="1000"/>
            </a:lvl3pPr>
            <a:lvl4pPr marL="1371443" indent="0">
              <a:buNone/>
              <a:defRPr sz="900"/>
            </a:lvl4pPr>
            <a:lvl5pPr marL="1828590" indent="0">
              <a:buNone/>
              <a:defRPr sz="900"/>
            </a:lvl5pPr>
            <a:lvl6pPr marL="2285737" indent="0">
              <a:buNone/>
              <a:defRPr sz="900"/>
            </a:lvl6pPr>
            <a:lvl7pPr marL="2742885" indent="0">
              <a:buNone/>
              <a:defRPr sz="900"/>
            </a:lvl7pPr>
            <a:lvl8pPr marL="3200032" indent="0">
              <a:buNone/>
              <a:defRPr sz="900"/>
            </a:lvl8pPr>
            <a:lvl9pPr marL="365718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EF43D0B-BE78-4D30-90EC-D1E3B77063EF}" type="datetime1">
              <a:rPr lang="ru-RU" altLang="ru-RU" smtClean="0"/>
              <a:t>26.02.2023</a:t>
            </a:fld>
            <a:endParaRPr lang="ru-RU" alt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altLang="ru-RU"/>
              <a:t>Ососков Г.А. Машинное обучение</a:t>
            </a: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160EE3D-E131-4F53-9E24-CD09D9450CC1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70834178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D07DE73-2495-4EB0-BC76-FD4FDCE37422}" type="datetime1">
              <a:rPr lang="ru-RU" altLang="ru-RU" smtClean="0"/>
              <a:t>26.02.2023</a:t>
            </a:fld>
            <a:endParaRPr lang="ru-RU" alt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altLang="ru-RU"/>
              <a:t>Ососков Г.А. Машинное обучение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C2531B1-749D-41FA-840C-FBEEEC94D454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33656343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839200" y="274640"/>
            <a:ext cx="27432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09600" y="274640"/>
            <a:ext cx="80264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170D87D-7376-4EBD-AE60-B8B9F38A28F7}" type="datetime1">
              <a:rPr lang="ru-RU" altLang="ru-RU" smtClean="0"/>
              <a:t>26.02.2023</a:t>
            </a:fld>
            <a:endParaRPr lang="ru-RU" alt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altLang="ru-RU"/>
              <a:t>Ососков Г.А. Машинное обучение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19574AB-4E37-4B8B-B78F-D066ACF17AD8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36020979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>
  <p:cSld name="Заголовок, 1 большой объект и 2 маленьких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457200"/>
            <a:ext cx="10972800" cy="1371600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609600" y="1981200"/>
            <a:ext cx="5384800" cy="38862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quarter" idx="2"/>
          </p:nvPr>
        </p:nvSpPr>
        <p:spPr>
          <a:xfrm>
            <a:off x="6197600" y="1981201"/>
            <a:ext cx="5384800" cy="18669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Объект 4"/>
          <p:cNvSpPr>
            <a:spLocks noGrp="1"/>
          </p:cNvSpPr>
          <p:nvPr>
            <p:ph sz="quarter" idx="3"/>
          </p:nvPr>
        </p:nvSpPr>
        <p:spPr>
          <a:xfrm>
            <a:off x="6197600" y="4000500"/>
            <a:ext cx="5384800" cy="18669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ru-RU">
                <a:solidFill>
                  <a:srgbClr val="000000"/>
                </a:solidFill>
              </a:rPr>
              <a:t>Ососков Г.А. Машинное обучение</a:t>
            </a:r>
          </a:p>
        </p:txBody>
      </p:sp>
      <p:sp>
        <p:nvSpPr>
          <p:cNvPr id="7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250E39-18FE-45A2-A9F7-DB9C62EA7E6B}" type="slidenum">
              <a:rPr lang="ru-RU" smtClean="0">
                <a:solidFill>
                  <a:srgbClr val="000000"/>
                </a:solidFill>
              </a:rPr>
              <a:pPr/>
              <a:t>‹#›</a:t>
            </a:fld>
            <a:endParaRPr lang="ru-RU">
              <a:solidFill>
                <a:srgbClr val="000000"/>
              </a:solidFill>
            </a:endParaRPr>
          </a:p>
        </p:txBody>
      </p:sp>
      <p:sp>
        <p:nvSpPr>
          <p:cNvPr id="8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94A6EF6-28D4-4EC6-A5A4-3DE7902C2E69}" type="datetime1">
              <a:rPr lang="ru-RU" smtClean="0">
                <a:solidFill>
                  <a:srgbClr val="000000"/>
                </a:solidFill>
              </a:rPr>
              <a:t>26.02.2023</a:t>
            </a:fld>
            <a:endParaRPr lang="ru-RU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896966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Заголовок, текст и 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457200"/>
            <a:ext cx="10972800" cy="1371600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sz="half" idx="1"/>
          </p:nvPr>
        </p:nvSpPr>
        <p:spPr>
          <a:xfrm>
            <a:off x="609600" y="1981200"/>
            <a:ext cx="5384800" cy="38862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quarter" idx="2"/>
          </p:nvPr>
        </p:nvSpPr>
        <p:spPr>
          <a:xfrm>
            <a:off x="6197600" y="1981201"/>
            <a:ext cx="5384800" cy="18669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Объект 4"/>
          <p:cNvSpPr>
            <a:spLocks noGrp="1"/>
          </p:cNvSpPr>
          <p:nvPr>
            <p:ph sz="quarter" idx="3"/>
          </p:nvPr>
        </p:nvSpPr>
        <p:spPr>
          <a:xfrm>
            <a:off x="6197600" y="4000500"/>
            <a:ext cx="5384800" cy="18669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ru-RU">
                <a:solidFill>
                  <a:srgbClr val="000000"/>
                </a:solidFill>
              </a:rPr>
              <a:t>Ососков Г.А. Машинное обучение</a:t>
            </a:r>
          </a:p>
        </p:txBody>
      </p:sp>
      <p:sp>
        <p:nvSpPr>
          <p:cNvPr id="7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250E39-18FE-45A2-A9F7-DB9C62EA7E6B}" type="slidenum">
              <a:rPr lang="ru-RU" smtClean="0">
                <a:solidFill>
                  <a:srgbClr val="000000"/>
                </a:solidFill>
              </a:rPr>
              <a:pPr/>
              <a:t>‹#›</a:t>
            </a:fld>
            <a:endParaRPr lang="ru-RU">
              <a:solidFill>
                <a:srgbClr val="000000"/>
              </a:solidFill>
            </a:endParaRPr>
          </a:p>
        </p:txBody>
      </p:sp>
      <p:sp>
        <p:nvSpPr>
          <p:cNvPr id="8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BD84162-352F-45A6-99F1-E6709CE5BFB9}" type="datetime1">
              <a:rPr lang="ru-RU" smtClean="0">
                <a:solidFill>
                  <a:srgbClr val="000000"/>
                </a:solidFill>
              </a:rPr>
              <a:t>26.02.2023</a:t>
            </a:fld>
            <a:endParaRPr lang="ru-RU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632937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02537540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0B58877-4AAA-4AA8-8159-A2C8356959C4}" type="datetime1">
              <a:rPr lang="ru-RU" altLang="ru-RU" smtClean="0">
                <a:solidFill>
                  <a:srgbClr val="000000"/>
                </a:solidFill>
              </a:rPr>
              <a:t>26.02.2023</a:t>
            </a:fld>
            <a:endParaRPr lang="ru-RU" altLang="ru-RU">
              <a:solidFill>
                <a:srgbClr val="000000"/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altLang="ru-RU">
                <a:solidFill>
                  <a:srgbClr val="000000"/>
                </a:solidFill>
              </a:rPr>
              <a:t>Ососков Г. А.   Машинное обучение                                      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D60AFD3-ADF8-4CB5-861F-836CE80AE41C}" type="slidenum">
              <a:rPr lang="ru-RU" altLang="ru-RU">
                <a:solidFill>
                  <a:srgbClr val="000000"/>
                </a:solidFill>
              </a:rPr>
              <a:pPr/>
              <a:t>‹#›</a:t>
            </a:fld>
            <a:endParaRPr lang="ru-RU" altLang="ru-RU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88478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8039B-FECA-45C8-A39A-A19C6F96DBBB}" type="datetime1">
              <a:rPr lang="ru-RU" smtClean="0"/>
              <a:t>26.02.2023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Ососков Г.А. Машинное обучение</a:t>
            </a: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942EE-ACB9-4943-892D-AD2FA2FB4A5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3138109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8924203-9185-4DD1-96CE-330A54126EEB}" type="datetime1">
              <a:rPr lang="ru-RU" altLang="ru-RU" smtClean="0">
                <a:solidFill>
                  <a:srgbClr val="000000"/>
                </a:solidFill>
              </a:rPr>
              <a:t>26.02.2023</a:t>
            </a:fld>
            <a:endParaRPr lang="ru-RU" altLang="ru-RU">
              <a:solidFill>
                <a:srgbClr val="000000"/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altLang="ru-RU">
                <a:solidFill>
                  <a:srgbClr val="000000"/>
                </a:solidFill>
              </a:rPr>
              <a:t>Ососков Г. А.   Машинное обучение                                      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D13492E-593C-44B2-A8F0-51CE709223F9}" type="slidenum">
              <a:rPr lang="ru-RU" altLang="ru-RU">
                <a:solidFill>
                  <a:srgbClr val="000000"/>
                </a:solidFill>
              </a:rPr>
              <a:pPr/>
              <a:t>‹#›</a:t>
            </a:fld>
            <a:endParaRPr lang="ru-RU" altLang="ru-RU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393422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DFD43D7-B4B6-40C5-B191-B1D1F45BF289}" type="datetime1">
              <a:rPr lang="ru-RU" altLang="ru-RU" smtClean="0">
                <a:solidFill>
                  <a:srgbClr val="000000"/>
                </a:solidFill>
              </a:rPr>
              <a:t>26.02.2023</a:t>
            </a:fld>
            <a:endParaRPr lang="ru-RU" altLang="ru-RU">
              <a:solidFill>
                <a:srgbClr val="000000"/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altLang="ru-RU">
                <a:solidFill>
                  <a:srgbClr val="000000"/>
                </a:solidFill>
              </a:rPr>
              <a:t>Ососков Г. А.   Машинное обучение                                      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3A47CE0-2072-4FE0-B721-4C472F1DE844}" type="slidenum">
              <a:rPr lang="ru-RU" altLang="ru-RU">
                <a:solidFill>
                  <a:srgbClr val="000000"/>
                </a:solidFill>
              </a:rPr>
              <a:pPr/>
              <a:t>‹#›</a:t>
            </a:fld>
            <a:endParaRPr lang="ru-RU" altLang="ru-RU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272684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8354184-4EE5-4AF0-A13E-B688E2C778DC}" type="datetime1">
              <a:rPr lang="ru-RU" altLang="ru-RU" smtClean="0">
                <a:solidFill>
                  <a:srgbClr val="000000"/>
                </a:solidFill>
              </a:rPr>
              <a:t>26.02.2023</a:t>
            </a:fld>
            <a:endParaRPr lang="ru-RU" altLang="ru-RU">
              <a:solidFill>
                <a:srgbClr val="000000"/>
              </a:solidFill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altLang="ru-RU">
                <a:solidFill>
                  <a:srgbClr val="000000"/>
                </a:solidFill>
              </a:rPr>
              <a:t>Ососков Г. А.   Машинное обучение                                      </a:t>
            </a: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BD9BABC-D026-4351-9880-753067DD057D}" type="slidenum">
              <a:rPr lang="ru-RU" altLang="ru-RU">
                <a:solidFill>
                  <a:srgbClr val="000000"/>
                </a:solidFill>
              </a:rPr>
              <a:pPr/>
              <a:t>‹#›</a:t>
            </a:fld>
            <a:endParaRPr lang="ru-RU" altLang="ru-RU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735053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C8B25B3-A9CC-455D-8E9F-038C7873FF36}" type="datetime1">
              <a:rPr lang="ru-RU" altLang="ru-RU" smtClean="0">
                <a:solidFill>
                  <a:srgbClr val="000000"/>
                </a:solidFill>
              </a:rPr>
              <a:t>26.02.2023</a:t>
            </a:fld>
            <a:endParaRPr lang="ru-RU" altLang="ru-RU">
              <a:solidFill>
                <a:srgbClr val="000000"/>
              </a:solidFill>
            </a:endParaRPr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altLang="ru-RU">
                <a:solidFill>
                  <a:srgbClr val="000000"/>
                </a:solidFill>
              </a:rPr>
              <a:t>Ососков Г. А.   Машинное обучение                                      </a:t>
            </a:r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27D772E-BCE8-458E-8BDB-CBDA9D7DAA23}" type="slidenum">
              <a:rPr lang="ru-RU" altLang="ru-RU">
                <a:solidFill>
                  <a:srgbClr val="000000"/>
                </a:solidFill>
              </a:rPr>
              <a:pPr/>
              <a:t>‹#›</a:t>
            </a:fld>
            <a:endParaRPr lang="ru-RU" altLang="ru-RU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56409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E61D584-17DB-416C-8745-567A40A446CD}" type="datetime1">
              <a:rPr lang="ru-RU" altLang="ru-RU" smtClean="0">
                <a:solidFill>
                  <a:srgbClr val="000000"/>
                </a:solidFill>
              </a:rPr>
              <a:t>26.02.2023</a:t>
            </a:fld>
            <a:endParaRPr lang="ru-RU" altLang="ru-RU">
              <a:solidFill>
                <a:srgbClr val="000000"/>
              </a:solidFill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altLang="ru-RU">
                <a:solidFill>
                  <a:srgbClr val="000000"/>
                </a:solidFill>
              </a:rPr>
              <a:t>Ососков Г. А.   Машинное обучение                                      </a:t>
            </a: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A493C08-8341-4293-9353-6D9BB6DEABFE}" type="slidenum">
              <a:rPr lang="ru-RU" altLang="ru-RU">
                <a:solidFill>
                  <a:srgbClr val="000000"/>
                </a:solidFill>
              </a:rPr>
              <a:pPr/>
              <a:t>‹#›</a:t>
            </a:fld>
            <a:endParaRPr lang="ru-RU" altLang="ru-RU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58311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00DE2B9-CA4C-4D08-A338-0E0E7063CD22}" type="datetime1">
              <a:rPr lang="ru-RU" altLang="ru-RU" smtClean="0">
                <a:solidFill>
                  <a:srgbClr val="000000"/>
                </a:solidFill>
              </a:rPr>
              <a:t>26.02.2023</a:t>
            </a:fld>
            <a:endParaRPr lang="ru-RU" altLang="ru-RU">
              <a:solidFill>
                <a:srgbClr val="000000"/>
              </a:solidFill>
            </a:endParaRPr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altLang="ru-RU">
                <a:solidFill>
                  <a:srgbClr val="000000"/>
                </a:solidFill>
              </a:rPr>
              <a:t>Ососков Г. А.   Машинное обучение                                      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A78442F-AA51-453E-A45D-AEAE194BB88B}" type="slidenum">
              <a:rPr lang="ru-RU" altLang="ru-RU">
                <a:solidFill>
                  <a:srgbClr val="000000"/>
                </a:solidFill>
              </a:rPr>
              <a:pPr/>
              <a:t>‹#›</a:t>
            </a:fld>
            <a:endParaRPr lang="ru-RU" altLang="ru-RU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937269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48620BC-ED81-4CF2-8B49-31600099D171}" type="datetime1">
              <a:rPr lang="ru-RU" altLang="ru-RU" smtClean="0">
                <a:solidFill>
                  <a:srgbClr val="000000"/>
                </a:solidFill>
              </a:rPr>
              <a:t>26.02.2023</a:t>
            </a:fld>
            <a:endParaRPr lang="ru-RU" altLang="ru-RU">
              <a:solidFill>
                <a:srgbClr val="000000"/>
              </a:solidFill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altLang="ru-RU">
                <a:solidFill>
                  <a:srgbClr val="000000"/>
                </a:solidFill>
              </a:rPr>
              <a:t>Ососков Г. А.   Машинное обучение                                      </a:t>
            </a: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9B60B58-B7E9-4457-AC7E-F41372F9DA3C}" type="slidenum">
              <a:rPr lang="ru-RU" altLang="ru-RU">
                <a:solidFill>
                  <a:srgbClr val="000000"/>
                </a:solidFill>
              </a:rPr>
              <a:pPr/>
              <a:t>‹#›</a:t>
            </a:fld>
            <a:endParaRPr lang="ru-RU" altLang="ru-RU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78942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26E3A41-9A7A-4D19-8E10-D092B8009CF3}" type="datetime1">
              <a:rPr lang="ru-RU" altLang="ru-RU" smtClean="0">
                <a:solidFill>
                  <a:srgbClr val="000000"/>
                </a:solidFill>
              </a:rPr>
              <a:t>26.02.2023</a:t>
            </a:fld>
            <a:endParaRPr lang="ru-RU" altLang="ru-RU">
              <a:solidFill>
                <a:srgbClr val="000000"/>
              </a:solidFill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altLang="ru-RU">
                <a:solidFill>
                  <a:srgbClr val="000000"/>
                </a:solidFill>
              </a:rPr>
              <a:t>Ососков Г. А.   Машинное обучение                                      </a:t>
            </a: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160EE3D-E131-4F53-9E24-CD09D9450CC1}" type="slidenum">
              <a:rPr lang="ru-RU" altLang="ru-RU">
                <a:solidFill>
                  <a:srgbClr val="000000"/>
                </a:solidFill>
              </a:rPr>
              <a:pPr/>
              <a:t>‹#›</a:t>
            </a:fld>
            <a:endParaRPr lang="ru-RU" altLang="ru-RU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292004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8E2A6C6-7CDC-49F0-9115-3012DBE61F10}" type="datetime1">
              <a:rPr lang="ru-RU" altLang="ru-RU" smtClean="0">
                <a:solidFill>
                  <a:srgbClr val="000000"/>
                </a:solidFill>
              </a:rPr>
              <a:t>26.02.2023</a:t>
            </a:fld>
            <a:endParaRPr lang="ru-RU" altLang="ru-RU">
              <a:solidFill>
                <a:srgbClr val="000000"/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altLang="ru-RU">
                <a:solidFill>
                  <a:srgbClr val="000000"/>
                </a:solidFill>
              </a:rPr>
              <a:t>Ососков Г. А.   Машинное обучение                                      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C2531B1-749D-41FA-840C-FBEEEC94D454}" type="slidenum">
              <a:rPr lang="ru-RU" altLang="ru-RU">
                <a:solidFill>
                  <a:srgbClr val="000000"/>
                </a:solidFill>
              </a:rPr>
              <a:pPr/>
              <a:t>‹#›</a:t>
            </a:fld>
            <a:endParaRPr lang="ru-RU" altLang="ru-RU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958757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32F2788-5BA7-4C5C-A997-7F62525E5424}" type="datetime1">
              <a:rPr lang="ru-RU" altLang="ru-RU" smtClean="0">
                <a:solidFill>
                  <a:srgbClr val="000000"/>
                </a:solidFill>
              </a:rPr>
              <a:t>26.02.2023</a:t>
            </a:fld>
            <a:endParaRPr lang="ru-RU" altLang="ru-RU">
              <a:solidFill>
                <a:srgbClr val="000000"/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altLang="ru-RU">
                <a:solidFill>
                  <a:srgbClr val="000000"/>
                </a:solidFill>
              </a:rPr>
              <a:t>Ососков Г. А.   Машинное обучение                                      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19574AB-4E37-4B8B-B78F-D066ACF17AD8}" type="slidenum">
              <a:rPr lang="ru-RU" altLang="ru-RU">
                <a:solidFill>
                  <a:srgbClr val="000000"/>
                </a:solidFill>
              </a:rPr>
              <a:pPr/>
              <a:t>‹#›</a:t>
            </a:fld>
            <a:endParaRPr lang="ru-RU" altLang="ru-RU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21156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A69B7-A5D2-466D-9DB4-AD11A722062E}" type="datetime1">
              <a:rPr lang="ru-RU" smtClean="0"/>
              <a:t>26.02.2023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Ососков Г.А. Машинное обучение</a:t>
            </a:r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942EE-ACB9-4943-892D-AD2FA2FB4A5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84742162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>
  <p:cSld name="Заголовок, 1 большой объект и 2 маленьких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457200"/>
            <a:ext cx="10972800" cy="1371600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609600" y="1981200"/>
            <a:ext cx="5384800" cy="38862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quarter" idx="2"/>
          </p:nvPr>
        </p:nvSpPr>
        <p:spPr>
          <a:xfrm>
            <a:off x="6197600" y="1981200"/>
            <a:ext cx="5384800" cy="18669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Объект 4"/>
          <p:cNvSpPr>
            <a:spLocks noGrp="1"/>
          </p:cNvSpPr>
          <p:nvPr>
            <p:ph sz="quarter" idx="3"/>
          </p:nvPr>
        </p:nvSpPr>
        <p:spPr>
          <a:xfrm>
            <a:off x="6197600" y="4000500"/>
            <a:ext cx="5384800" cy="18669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ru-RU">
                <a:solidFill>
                  <a:srgbClr val="000000"/>
                </a:solidFill>
              </a:rPr>
              <a:t>Ососков Г. А.   Машинное обучение                                      </a:t>
            </a:r>
          </a:p>
        </p:txBody>
      </p:sp>
      <p:sp>
        <p:nvSpPr>
          <p:cNvPr id="7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250E39-18FE-45A2-A9F7-DB9C62EA7E6B}" type="slidenum">
              <a:rPr lang="ru-RU" smtClean="0">
                <a:solidFill>
                  <a:srgbClr val="000000"/>
                </a:solidFill>
              </a:rPr>
              <a:pPr/>
              <a:t>‹#›</a:t>
            </a:fld>
            <a:endParaRPr lang="ru-RU">
              <a:solidFill>
                <a:srgbClr val="000000"/>
              </a:solidFill>
            </a:endParaRPr>
          </a:p>
        </p:txBody>
      </p:sp>
      <p:sp>
        <p:nvSpPr>
          <p:cNvPr id="8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FBFAADA-F56C-4382-ABAD-6C035B73BEFA}" type="datetime1">
              <a:rPr lang="ru-RU" smtClean="0">
                <a:solidFill>
                  <a:srgbClr val="000000"/>
                </a:solidFill>
              </a:rPr>
              <a:t>26.02.2023</a:t>
            </a:fld>
            <a:endParaRPr lang="ru-RU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306282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Заголовок, текст и 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457200"/>
            <a:ext cx="10972800" cy="1371600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sz="half" idx="1"/>
          </p:nvPr>
        </p:nvSpPr>
        <p:spPr>
          <a:xfrm>
            <a:off x="609600" y="1981200"/>
            <a:ext cx="5384800" cy="38862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quarter" idx="2"/>
          </p:nvPr>
        </p:nvSpPr>
        <p:spPr>
          <a:xfrm>
            <a:off x="6197600" y="1981200"/>
            <a:ext cx="5384800" cy="18669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Объект 4"/>
          <p:cNvSpPr>
            <a:spLocks noGrp="1"/>
          </p:cNvSpPr>
          <p:nvPr>
            <p:ph sz="quarter" idx="3"/>
          </p:nvPr>
        </p:nvSpPr>
        <p:spPr>
          <a:xfrm>
            <a:off x="6197600" y="4000500"/>
            <a:ext cx="5384800" cy="18669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ru-RU">
                <a:solidFill>
                  <a:srgbClr val="000000"/>
                </a:solidFill>
              </a:rPr>
              <a:t>Ососков Г. А.   Машинное обучение                                      </a:t>
            </a:r>
          </a:p>
        </p:txBody>
      </p:sp>
      <p:sp>
        <p:nvSpPr>
          <p:cNvPr id="7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250E39-18FE-45A2-A9F7-DB9C62EA7E6B}" type="slidenum">
              <a:rPr lang="ru-RU" smtClean="0">
                <a:solidFill>
                  <a:srgbClr val="000000"/>
                </a:solidFill>
              </a:rPr>
              <a:pPr/>
              <a:t>‹#›</a:t>
            </a:fld>
            <a:endParaRPr lang="ru-RU">
              <a:solidFill>
                <a:srgbClr val="000000"/>
              </a:solidFill>
            </a:endParaRPr>
          </a:p>
        </p:txBody>
      </p:sp>
      <p:sp>
        <p:nvSpPr>
          <p:cNvPr id="8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CCE2DCD-E950-4AB0-B771-79BE5D71A81A}" type="datetime1">
              <a:rPr lang="ru-RU" smtClean="0">
                <a:solidFill>
                  <a:srgbClr val="000000"/>
                </a:solidFill>
              </a:rPr>
              <a:t>26.02.2023</a:t>
            </a:fld>
            <a:endParaRPr lang="ru-RU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66611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1E9C97-06B5-42DA-8CEC-8E7B7C9DA904}" type="datetime1">
              <a:rPr lang="ru-RU" smtClean="0"/>
              <a:t>26.02.2023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Ососков Г.А. Машинное обучение</a:t>
            </a: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942EE-ACB9-4943-892D-AD2FA2FB4A5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360782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44444-3ED5-4D43-8631-761BBD5B5BF4}" type="datetime1">
              <a:rPr lang="ru-RU" smtClean="0"/>
              <a:t>26.02.2023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Ососков Г.А. Машинное обучение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942EE-ACB9-4943-892D-AD2FA2FB4A5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331742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F9B74-3E11-49E9-95DB-619E4F5907AF}" type="datetime1">
              <a:rPr lang="ru-RU" smtClean="0"/>
              <a:t>26.02.2023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Ососков Г.А. Машинное обучение</a:t>
            </a: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942EE-ACB9-4943-892D-AD2FA2FB4A5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13674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F83A6-F4CA-4C55-8F24-4993CA552B09}" type="datetime1">
              <a:rPr lang="ru-RU" smtClean="0"/>
              <a:t>26.02.2023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Ососков Г.А. Машинное обучение</a:t>
            </a: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942EE-ACB9-4943-892D-AD2FA2FB4A5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801477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7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5" Type="http://schemas.openxmlformats.org/officeDocument/2006/relationships/theme" Target="../theme/theme3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8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51.xml"/><Relationship Id="rId3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50.xml"/><Relationship Id="rId2" Type="http://schemas.openxmlformats.org/officeDocument/2006/relationships/slideLayout" Target="../slideLayouts/slideLayout40.xml"/><Relationship Id="rId1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9.xml"/><Relationship Id="rId5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8.xml"/><Relationship Id="rId4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7.xml"/><Relationship Id="rId14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7D9543-9B6D-4F3C-993D-06F6CE82F04E}" type="datetime1">
              <a:rPr lang="ru-RU" smtClean="0"/>
              <a:t>26.02.2023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ru-RU"/>
              <a:t>Ососков Г.А. Машинное обучение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9942EE-ACB9-4943-892D-AD2FA2FB4A5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122699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29" tIns="45715" rIns="91429" bIns="45715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ru-RU"/>
              <a:t>Образец заголовка</a:t>
            </a:r>
          </a:p>
        </p:txBody>
      </p:sp>
      <p:sp>
        <p:nvSpPr>
          <p:cNvPr id="1064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2"/>
            <a:ext cx="109728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29" tIns="45715" rIns="91429" bIns="4571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ru-RU"/>
              <a:t>Образец текста</a:t>
            </a:r>
          </a:p>
          <a:p>
            <a:pPr lvl="1"/>
            <a:r>
              <a:rPr lang="ru-RU" altLang="ru-RU"/>
              <a:t>Второй уровень</a:t>
            </a:r>
          </a:p>
          <a:p>
            <a:pPr lvl="2"/>
            <a:r>
              <a:rPr lang="ru-RU" altLang="ru-RU"/>
              <a:t>Третий уровень</a:t>
            </a:r>
          </a:p>
          <a:p>
            <a:pPr lvl="3"/>
            <a:r>
              <a:rPr lang="ru-RU" altLang="ru-RU"/>
              <a:t>Четвертый уровень</a:t>
            </a:r>
          </a:p>
          <a:p>
            <a:pPr lvl="4"/>
            <a:r>
              <a:rPr lang="ru-RU" altLang="ru-RU"/>
              <a:t>Пятый уровень</a:t>
            </a:r>
          </a:p>
        </p:txBody>
      </p:sp>
      <p:sp>
        <p:nvSpPr>
          <p:cNvPr id="10650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29" tIns="45715" rIns="91429" bIns="45715" numCol="1" anchor="t" anchorCtr="0" compatLnSpc="1">
            <a:prstTxWarp prst="textNoShape">
              <a:avLst/>
            </a:prstTxWarp>
          </a:bodyPr>
          <a:lstStyle>
            <a:lvl1pPr>
              <a:defRPr sz="1400" b="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DC340949-6AF2-4578-9067-A657F2A4DEF0}" type="datetime1">
              <a:rPr lang="ru-RU" altLang="ru-RU" smtClean="0">
                <a:solidFill>
                  <a:srgbClr val="000000"/>
                </a:solidFill>
              </a:rPr>
              <a:t>26.02.2023</a:t>
            </a:fld>
            <a:endParaRPr lang="ru-RU" altLang="ru-RU">
              <a:solidFill>
                <a:srgbClr val="000000"/>
              </a:solidFill>
            </a:endParaRPr>
          </a:p>
        </p:txBody>
      </p:sp>
      <p:sp>
        <p:nvSpPr>
          <p:cNvPr id="10650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29" tIns="45715" rIns="91429" bIns="45715" numCol="1" anchor="t" anchorCtr="0" compatLnSpc="1">
            <a:prstTxWarp prst="textNoShape">
              <a:avLst/>
            </a:prstTxWarp>
          </a:bodyPr>
          <a:lstStyle>
            <a:lvl1pPr algn="ctr">
              <a:defRPr sz="1400" b="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ru-RU" altLang="ru-RU">
                <a:solidFill>
                  <a:srgbClr val="000000"/>
                </a:solidFill>
              </a:rPr>
              <a:t>Ососков Г.А. Машинное обучение</a:t>
            </a:r>
          </a:p>
        </p:txBody>
      </p:sp>
      <p:sp>
        <p:nvSpPr>
          <p:cNvPr id="10650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29" tIns="45715" rIns="91429" bIns="45715" numCol="1" anchor="t" anchorCtr="0" compatLnSpc="1">
            <a:prstTxWarp prst="textNoShape">
              <a:avLst/>
            </a:prstTxWarp>
          </a:bodyPr>
          <a:lstStyle>
            <a:lvl1pPr algn="r">
              <a:defRPr sz="1400" b="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7DB59C84-8BC1-402B-81A1-4A841C1395FC}" type="slidenum">
              <a:rPr lang="ru-RU" altLang="ru-RU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ru-RU" altLang="ru-RU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81655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hf hdr="0"/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147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295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443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59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861" indent="-342861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865" indent="-285717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2869" indent="-228574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016" indent="-228574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164" indent="-228574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311" indent="-228574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458" indent="-228574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8606" indent="-228574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5754" indent="-228574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ru-RU"/>
      </a:defPPr>
      <a:lvl1pPr marL="0" algn="l" defTabSz="9142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47" algn="l" defTabSz="9142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95" algn="l" defTabSz="9142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43" algn="l" defTabSz="9142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90" algn="l" defTabSz="9142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37" algn="l" defTabSz="9142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885" algn="l" defTabSz="9142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32" algn="l" defTabSz="9142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180" algn="l" defTabSz="9142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29" tIns="45715" rIns="91429" bIns="45715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ru-RU"/>
              <a:t>Образец заголовка</a:t>
            </a:r>
          </a:p>
        </p:txBody>
      </p:sp>
      <p:sp>
        <p:nvSpPr>
          <p:cNvPr id="1064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2"/>
            <a:ext cx="109728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29" tIns="45715" rIns="91429" bIns="4571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ru-RU"/>
              <a:t>Образец текста</a:t>
            </a:r>
          </a:p>
          <a:p>
            <a:pPr lvl="1"/>
            <a:r>
              <a:rPr lang="ru-RU" altLang="ru-RU"/>
              <a:t>Второй уровень</a:t>
            </a:r>
          </a:p>
          <a:p>
            <a:pPr lvl="2"/>
            <a:r>
              <a:rPr lang="ru-RU" altLang="ru-RU"/>
              <a:t>Третий уровень</a:t>
            </a:r>
          </a:p>
          <a:p>
            <a:pPr lvl="3"/>
            <a:r>
              <a:rPr lang="ru-RU" altLang="ru-RU"/>
              <a:t>Четвертый уровень</a:t>
            </a:r>
          </a:p>
          <a:p>
            <a:pPr lvl="4"/>
            <a:r>
              <a:rPr lang="ru-RU" altLang="ru-RU"/>
              <a:t>Пятый уровень</a:t>
            </a:r>
          </a:p>
        </p:txBody>
      </p:sp>
      <p:sp>
        <p:nvSpPr>
          <p:cNvPr id="10650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29" tIns="45715" rIns="91429" bIns="45715" numCol="1" anchor="t" anchorCtr="0" compatLnSpc="1">
            <a:prstTxWarp prst="textNoShape">
              <a:avLst/>
            </a:prstTxWarp>
          </a:bodyPr>
          <a:lstStyle>
            <a:lvl1pPr>
              <a:defRPr sz="1400" b="0"/>
            </a:lvl1pPr>
          </a:lstStyle>
          <a:p>
            <a:fld id="{938EF6C3-0966-4EC1-B4F8-41D63DE3CE7E}" type="datetime1">
              <a:rPr lang="ru-RU" altLang="ru-RU" smtClean="0"/>
              <a:t>26.02.2023</a:t>
            </a:fld>
            <a:endParaRPr lang="ru-RU" altLang="ru-RU"/>
          </a:p>
        </p:txBody>
      </p:sp>
      <p:sp>
        <p:nvSpPr>
          <p:cNvPr id="10650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29" tIns="45715" rIns="91429" bIns="45715" numCol="1" anchor="t" anchorCtr="0" compatLnSpc="1">
            <a:prstTxWarp prst="textNoShape">
              <a:avLst/>
            </a:prstTxWarp>
          </a:bodyPr>
          <a:lstStyle>
            <a:lvl1pPr algn="ctr">
              <a:defRPr sz="1400" b="0"/>
            </a:lvl1pPr>
          </a:lstStyle>
          <a:p>
            <a:r>
              <a:rPr lang="ru-RU" altLang="ru-RU"/>
              <a:t>Ососков Г.А. Машинное обучение</a:t>
            </a:r>
          </a:p>
        </p:txBody>
      </p:sp>
      <p:sp>
        <p:nvSpPr>
          <p:cNvPr id="10650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29" tIns="45715" rIns="91429" bIns="45715" numCol="1" anchor="t" anchorCtr="0" compatLnSpc="1">
            <a:prstTxWarp prst="textNoShape">
              <a:avLst/>
            </a:prstTxWarp>
          </a:bodyPr>
          <a:lstStyle>
            <a:lvl1pPr algn="r">
              <a:defRPr sz="1400" b="0"/>
            </a:lvl1pPr>
          </a:lstStyle>
          <a:p>
            <a:fld id="{7DB59C84-8BC1-402B-81A1-4A841C1395FC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4376345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  <p:sldLayoutId id="2147483700" r:id="rId13"/>
    <p:sldLayoutId id="2147483701" r:id="rId14"/>
  </p:sldLayoutIdLst>
  <p:hf hdr="0"/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147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295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443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59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861" indent="-342861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865" indent="-285717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2869" indent="-228574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016" indent="-228574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164" indent="-228574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311" indent="-228574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458" indent="-228574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8606" indent="-228574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5754" indent="-228574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ru-RU"/>
      </a:defPPr>
      <a:lvl1pPr marL="0" algn="l" defTabSz="9142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47" algn="l" defTabSz="9142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95" algn="l" defTabSz="9142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43" algn="l" defTabSz="9142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90" algn="l" defTabSz="9142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37" algn="l" defTabSz="9142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885" algn="l" defTabSz="9142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32" algn="l" defTabSz="9142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180" algn="l" defTabSz="9142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ru-RU"/>
              <a:t>Образец заголовка</a:t>
            </a:r>
          </a:p>
        </p:txBody>
      </p:sp>
      <p:sp>
        <p:nvSpPr>
          <p:cNvPr id="1064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ru-RU"/>
              <a:t>Образец текста</a:t>
            </a:r>
          </a:p>
          <a:p>
            <a:pPr lvl="1"/>
            <a:r>
              <a:rPr lang="ru-RU" altLang="ru-RU"/>
              <a:t>Второй уровень</a:t>
            </a:r>
          </a:p>
          <a:p>
            <a:pPr lvl="2"/>
            <a:r>
              <a:rPr lang="ru-RU" altLang="ru-RU"/>
              <a:t>Третий уровень</a:t>
            </a:r>
          </a:p>
          <a:p>
            <a:pPr lvl="3"/>
            <a:r>
              <a:rPr lang="ru-RU" altLang="ru-RU"/>
              <a:t>Четвертый уровень</a:t>
            </a:r>
          </a:p>
          <a:p>
            <a:pPr lvl="4"/>
            <a:r>
              <a:rPr lang="ru-RU" altLang="ru-RU"/>
              <a:t>Пятый уровень</a:t>
            </a:r>
          </a:p>
        </p:txBody>
      </p:sp>
      <p:sp>
        <p:nvSpPr>
          <p:cNvPr id="10650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b="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44271CBC-E108-4161-A03D-431DD992DD48}" type="datetime1">
              <a:rPr lang="ru-RU" altLang="ru-RU" smtClean="0">
                <a:solidFill>
                  <a:srgbClr val="000000"/>
                </a:solidFill>
              </a:rPr>
              <a:t>26.02.2023</a:t>
            </a:fld>
            <a:endParaRPr lang="ru-RU" altLang="ru-RU">
              <a:solidFill>
                <a:srgbClr val="000000"/>
              </a:solidFill>
            </a:endParaRPr>
          </a:p>
        </p:txBody>
      </p:sp>
      <p:sp>
        <p:nvSpPr>
          <p:cNvPr id="10650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b="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ru-RU" altLang="ru-RU">
                <a:solidFill>
                  <a:srgbClr val="000000"/>
                </a:solidFill>
              </a:rPr>
              <a:t>Ососков Г. А.   Машинное обучение                                      </a:t>
            </a:r>
          </a:p>
        </p:txBody>
      </p:sp>
      <p:sp>
        <p:nvSpPr>
          <p:cNvPr id="10650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b="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7DB59C84-8BC1-402B-81A1-4A841C1395FC}" type="slidenum">
              <a:rPr lang="ru-RU" altLang="ru-RU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ru-RU" altLang="ru-RU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93277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8" r:id="rId2"/>
    <p:sldLayoutId id="2147483719" r:id="rId3"/>
    <p:sldLayoutId id="2147483720" r:id="rId4"/>
    <p:sldLayoutId id="2147483721" r:id="rId5"/>
    <p:sldLayoutId id="2147483722" r:id="rId6"/>
    <p:sldLayoutId id="2147483723" r:id="rId7"/>
    <p:sldLayoutId id="2147483724" r:id="rId8"/>
    <p:sldLayoutId id="2147483725" r:id="rId9"/>
    <p:sldLayoutId id="2147483726" r:id="rId10"/>
    <p:sldLayoutId id="2147483727" r:id="rId11"/>
    <p:sldLayoutId id="2147483728" r:id="rId12"/>
    <p:sldLayoutId id="2147483729" r:id="rId13"/>
  </p:sldLayoutIdLst>
  <p:hf hdr="0"/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gososkov@gmail.com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0.xml"/><Relationship Id="rId6" Type="http://schemas.microsoft.com/office/2007/relationships/hdphoto" Target="../media/hdphoto3.wdp"/><Relationship Id="rId5" Type="http://schemas.openxmlformats.org/officeDocument/2006/relationships/image" Target="../media/image31.png"/><Relationship Id="rId4" Type="http://schemas.openxmlformats.org/officeDocument/2006/relationships/oleObject" Target="../embeddings/oleObject8.bin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wmf"/><Relationship Id="rId4" Type="http://schemas.openxmlformats.org/officeDocument/2006/relationships/oleObject" Target="../embeddings/oleObject9.bin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40.png"/><Relationship Id="rId7" Type="http://schemas.microsoft.com/office/2007/relationships/hdphoto" Target="../media/hdphoto6.wd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microsoft.com/office/2007/relationships/hdphoto" Target="../media/hdphoto5.wdp"/><Relationship Id="rId10" Type="http://schemas.openxmlformats.org/officeDocument/2006/relationships/image" Target="../media/image37.png"/><Relationship Id="rId4" Type="http://schemas.openxmlformats.org/officeDocument/2006/relationships/image" Target="../media/image34.png"/><Relationship Id="rId9" Type="http://schemas.microsoft.com/office/2007/relationships/hdphoto" Target="../media/hdphoto7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wmf"/><Relationship Id="rId5" Type="http://schemas.openxmlformats.org/officeDocument/2006/relationships/oleObject" Target="../embeddings/oleObject10.bin"/><Relationship Id="rId4" Type="http://schemas.microsoft.com/office/2007/relationships/hdphoto" Target="../media/hdphoto8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microsoft.com/office/2007/relationships/hdphoto" Target="../media/hdphoto9.wdp"/><Relationship Id="rId2" Type="http://schemas.openxmlformats.org/officeDocument/2006/relationships/oleObject" Target="../embeddings/oleObject11.bin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43.png"/><Relationship Id="rId5" Type="http://schemas.openxmlformats.org/officeDocument/2006/relationships/oleObject" Target="../embeddings/oleObject12.bin"/><Relationship Id="rId4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3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55.png"/><Relationship Id="rId4" Type="http://schemas.microsoft.com/office/2007/relationships/hdphoto" Target="../media/hdphoto10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habr.com/ru/post/309302/" TargetMode="External"/><Relationship Id="rId2" Type="http://schemas.openxmlformats.org/officeDocument/2006/relationships/slide" Target="slide22.xml"/><Relationship Id="rId1" Type="http://schemas.openxmlformats.org/officeDocument/2006/relationships/slideLayout" Target="../slideLayouts/slideLayout18.xml"/><Relationship Id="rId5" Type="http://schemas.microsoft.com/office/2007/relationships/hdphoto" Target="../media/hdphoto11.wdp"/><Relationship Id="rId4" Type="http://schemas.openxmlformats.org/officeDocument/2006/relationships/image" Target="../media/image5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hyperlink" Target="http://qaru.site/img/27a9bf6354b516452a90fa66594ee4cc.png" TargetMode="Externa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" Target="slide24.xml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6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8.xml"/><Relationship Id="rId6" Type="http://schemas.microsoft.com/office/2007/relationships/hdphoto" Target="../media/hdphoto12.wdp"/><Relationship Id="rId5" Type="http://schemas.openxmlformats.org/officeDocument/2006/relationships/image" Target="../media/image70.png"/><Relationship Id="rId4" Type="http://schemas.openxmlformats.org/officeDocument/2006/relationships/image" Target="../media/image69.gi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hyperlink" Target="https://es.wikipedia.org/wiki/Camillo_Golgi" TargetMode="External"/><Relationship Id="rId1" Type="http://schemas.openxmlformats.org/officeDocument/2006/relationships/slideLayout" Target="../slideLayouts/slideLayout30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7" Type="http://schemas.openxmlformats.org/officeDocument/2006/relationships/image" Target="../media/image77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6.png"/><Relationship Id="rId5" Type="http://schemas.microsoft.com/office/2007/relationships/hdphoto" Target="../media/hdphoto13.wdp"/><Relationship Id="rId4" Type="http://schemas.openxmlformats.org/officeDocument/2006/relationships/image" Target="../media/image75.png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14.wdp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karpathy.github.io/2016/05/31/rl/" TargetMode="External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80.gi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ru.wikipedia.org/wiki/%D0%A1%D0%B2%D1%91%D1%80%D1%82%D0%BE%D1%87%D0%BD%D0%B0%D1%8F_%D0%BD%D0%B5%D0%B9%D1%80%D0%BE%D0%BD%D0%BD%D0%B0%D1%8F_%D1%81%D0%B5%D1%82%D1%8C" TargetMode="External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82.gi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30.xml"/><Relationship Id="rId6" Type="http://schemas.microsoft.com/office/2007/relationships/hdphoto" Target="../media/hdphoto2.wdp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wmf"/><Relationship Id="rId3" Type="http://schemas.openxmlformats.org/officeDocument/2006/relationships/image" Target="../media/image15.png"/><Relationship Id="rId7" Type="http://schemas.openxmlformats.org/officeDocument/2006/relationships/oleObject" Target="../embeddings/oleObject3.bin"/><Relationship Id="rId12" Type="http://schemas.openxmlformats.org/officeDocument/2006/relationships/image" Target="../media/image1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11.wmf"/><Relationship Id="rId11" Type="http://schemas.openxmlformats.org/officeDocument/2006/relationships/image" Target="../media/image14.png"/><Relationship Id="rId5" Type="http://schemas.openxmlformats.org/officeDocument/2006/relationships/oleObject" Target="../embeddings/oleObject2.bin"/><Relationship Id="rId10" Type="http://schemas.openxmlformats.org/officeDocument/2006/relationships/image" Target="../media/image13.wmf"/><Relationship Id="rId4" Type="http://schemas.openxmlformats.org/officeDocument/2006/relationships/image" Target="../media/image16.png"/><Relationship Id="rId9" Type="http://schemas.openxmlformats.org/officeDocument/2006/relationships/oleObject" Target="../embeddings/oleObject4.bin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file:///D:\neuron\&#1089;&#1077;&#1084;&#1080;&#1085;&#1072;&#1088;%20&#1074;%20&#1051;&#1060;&#1042;&#1069;%20&#1084;&#1072;&#1081;2011\Animated_glider_emblem.gif" TargetMode="External"/><Relationship Id="rId3" Type="http://schemas.openxmlformats.org/officeDocument/2006/relationships/image" Target="../media/image20.jpeg"/><Relationship Id="rId7" Type="http://schemas.openxmlformats.org/officeDocument/2006/relationships/image" Target="../media/image22.w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6.xml"/><Relationship Id="rId6" Type="http://schemas.openxmlformats.org/officeDocument/2006/relationships/oleObject" Target="../embeddings/oleObject6.bin"/><Relationship Id="rId5" Type="http://schemas.openxmlformats.org/officeDocument/2006/relationships/image" Target="../media/image21.png"/><Relationship Id="rId4" Type="http://schemas.openxmlformats.org/officeDocument/2006/relationships/oleObject" Target="../embeddings/oleObject5.bin"/><Relationship Id="rId9" Type="http://schemas.openxmlformats.org/officeDocument/2006/relationships/image" Target="../media/image23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oleObject" Target="../embeddings/oleObject7.bin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19336" y="764704"/>
            <a:ext cx="12192000" cy="3024336"/>
          </a:xfrm>
        </p:spPr>
        <p:txBody>
          <a:bodyPr>
            <a:normAutofit fontScale="90000"/>
          </a:bodyPr>
          <a:lstStyle/>
          <a:p>
            <a:pPr lvl="2" algn="ctr"/>
            <a:r>
              <a:rPr lang="ru-RU" altLang="ru-RU" sz="5400" b="1" dirty="0">
                <a:solidFill>
                  <a:srgbClr val="0000FF"/>
                </a:solidFill>
              </a:rPr>
              <a:t>Машинное обучение </a:t>
            </a:r>
            <a:br>
              <a:rPr lang="ru-RU" altLang="ru-RU" sz="5400" dirty="0">
                <a:solidFill>
                  <a:srgbClr val="0000FF"/>
                </a:solidFill>
              </a:rPr>
            </a:br>
            <a:r>
              <a:rPr lang="ru-RU" sz="4400" dirty="0">
                <a:solidFill>
                  <a:srgbClr val="0000FF"/>
                </a:solidFill>
              </a:rPr>
              <a:t>и </a:t>
            </a:r>
            <a:r>
              <a:rPr lang="ru-RU" sz="44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интеллектуальный</a:t>
            </a:r>
            <a:r>
              <a:rPr lang="ru-RU" sz="4400" dirty="0">
                <a:solidFill>
                  <a:srgbClr val="0000FF"/>
                </a:solidFill>
              </a:rPr>
              <a:t> анализ данных</a:t>
            </a:r>
            <a:br>
              <a:rPr lang="ru-RU" sz="4400" dirty="0">
                <a:solidFill>
                  <a:srgbClr val="0000FF"/>
                </a:solidFill>
              </a:rPr>
            </a:br>
            <a:br>
              <a:rPr lang="ru-RU" sz="4400" b="1" dirty="0">
                <a:solidFill>
                  <a:srgbClr val="0000FF"/>
                </a:solidFill>
              </a:rPr>
            </a:br>
            <a:r>
              <a:rPr lang="ru-RU" sz="4400" b="1" dirty="0">
                <a:solidFill>
                  <a:srgbClr val="0000FF"/>
                </a:solidFill>
              </a:rPr>
              <a:t>Лекция 2</a:t>
            </a:r>
            <a:br>
              <a:rPr lang="ru-RU" sz="4400" b="1" dirty="0">
                <a:solidFill>
                  <a:srgbClr val="0000FF"/>
                </a:solidFill>
              </a:rPr>
            </a:br>
            <a:r>
              <a:rPr lang="ru-RU" sz="2900" b="1" dirty="0">
                <a:solidFill>
                  <a:srgbClr val="0000FF"/>
                </a:solidFill>
              </a:rPr>
              <a:t>От нейронных сетей с одним скрытым слоем к глубоким нейросетям.</a:t>
            </a:r>
            <a:br>
              <a:rPr lang="ru-RU" sz="2900" b="1" dirty="0">
                <a:solidFill>
                  <a:srgbClr val="0000FF"/>
                </a:solidFill>
              </a:rPr>
            </a:br>
            <a:r>
              <a:rPr lang="ru-RU" sz="2900" b="1" dirty="0">
                <a:solidFill>
                  <a:srgbClr val="0000FF"/>
                </a:solidFill>
              </a:rPr>
              <a:t>Проблемы, возникающие при их обучении </a:t>
            </a:r>
            <a:br>
              <a:rPr lang="ru-RU" sz="2400" b="1" dirty="0">
                <a:solidFill>
                  <a:srgbClr val="0000FF"/>
                </a:solidFill>
              </a:rPr>
            </a:br>
            <a:br>
              <a:rPr lang="ru-RU" sz="2400" b="1" dirty="0">
                <a:solidFill>
                  <a:srgbClr val="0000FF"/>
                </a:solidFill>
              </a:rPr>
            </a:br>
            <a:br>
              <a:rPr lang="ru-RU" b="1" dirty="0">
                <a:solidFill>
                  <a:srgbClr val="0000FF"/>
                </a:solidFill>
              </a:rPr>
            </a:br>
            <a:endParaRPr lang="ru-RU" b="1" dirty="0">
              <a:solidFill>
                <a:srgbClr val="0000FF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0941D6-6722-B6E0-67E4-3BA7D477FB6F}"/>
              </a:ext>
            </a:extLst>
          </p:cNvPr>
          <p:cNvSpPr txBox="1"/>
          <p:nvPr/>
        </p:nvSpPr>
        <p:spPr>
          <a:xfrm>
            <a:off x="1703512" y="4293096"/>
            <a:ext cx="9649072" cy="6832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ru-RU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email: </a:t>
            </a:r>
            <a:r>
              <a:rPr kumimoji="0" lang="en-US" altLang="ru-RU" sz="2000" b="1" i="0" u="none" strike="noStrike" kern="120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g</a:t>
            </a:r>
            <a:r>
              <a:rPr kumimoji="0" lang="en-GB" altLang="ru-RU" sz="2000" b="1" i="0" u="none" strike="noStrike" kern="120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ososkov@gmail.com</a:t>
            </a:r>
            <a:endParaRPr kumimoji="0" lang="en-GB" altLang="ru-RU" sz="2000" b="1" i="0" u="none" strike="noStrike" kern="1200" cap="none" spc="0" normalizeH="0" baseline="0" noProof="0" dirty="0">
              <a:ln>
                <a:noFill/>
              </a:ln>
              <a:solidFill>
                <a:srgbClr val="0033CC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altLang="ru-RU" sz="800" b="1" i="0" u="none" strike="noStrike" kern="1200" cap="none" spc="0" normalizeH="0" baseline="0" noProof="0" dirty="0">
              <a:ln>
                <a:noFill/>
              </a:ln>
              <a:solidFill>
                <a:srgbClr val="0033CC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ru-RU" sz="2000" b="1" i="0" u="none" strike="noStrike" kern="120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https://gososkov.ru/u/UNI-DUBNA/Machine%20Learning/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33CC"/>
              </a:solidFill>
              <a:effectLst/>
              <a:uLnTx/>
              <a:uFillTx/>
              <a:latin typeface="Arial" panose="020B0604020202020204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17019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692" name="Rectangle 4"/>
          <p:cNvSpPr>
            <a:spLocks noGrp="1" noChangeArrowheads="1"/>
          </p:cNvSpPr>
          <p:nvPr>
            <p:ph type="title"/>
          </p:nvPr>
        </p:nvSpPr>
        <p:spPr>
          <a:xfrm>
            <a:off x="1524000" y="0"/>
            <a:ext cx="9144000" cy="736600"/>
          </a:xfrm>
        </p:spPr>
        <p:txBody>
          <a:bodyPr/>
          <a:lstStyle/>
          <a:p>
            <a:r>
              <a:rPr lang="ru-RU" altLang="ru-RU" sz="2600" b="1" dirty="0">
                <a:solidFill>
                  <a:srgbClr val="0000FF"/>
                </a:solidFill>
              </a:rPr>
              <a:t>Идентификация частиц по данным детектора </a:t>
            </a:r>
            <a:r>
              <a:rPr lang="en-US" altLang="ru-RU" sz="2600" b="1" dirty="0">
                <a:solidFill>
                  <a:srgbClr val="0000FF"/>
                </a:solidFill>
              </a:rPr>
              <a:t>RICH</a:t>
            </a:r>
            <a:br>
              <a:rPr lang="ru-RU" altLang="ru-RU" sz="2600" b="1" dirty="0">
                <a:solidFill>
                  <a:srgbClr val="0000FF"/>
                </a:solidFill>
              </a:rPr>
            </a:br>
            <a:r>
              <a:rPr lang="ru-RU" altLang="ru-RU" sz="2400" b="1" dirty="0">
                <a:solidFill>
                  <a:srgbClr val="0000FF"/>
                </a:solidFill>
              </a:rPr>
              <a:t>- это задача выбора между двумя гипотезами</a:t>
            </a:r>
            <a:r>
              <a:rPr lang="ru-RU" altLang="ru-RU" sz="2600" dirty="0"/>
              <a:t> </a:t>
            </a:r>
          </a:p>
        </p:txBody>
      </p:sp>
      <p:sp>
        <p:nvSpPr>
          <p:cNvPr id="242700" name="Text Box 12"/>
          <p:cNvSpPr txBox="1">
            <a:spLocks noChangeArrowheads="1"/>
          </p:cNvSpPr>
          <p:nvPr/>
        </p:nvSpPr>
        <p:spPr bwMode="auto">
          <a:xfrm>
            <a:off x="263351" y="765177"/>
            <a:ext cx="11449270" cy="38471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1429" tIns="45715" rIns="91429" bIns="45715">
            <a:spAutoFit/>
          </a:bodyPr>
          <a:lstStyle>
            <a:lvl1pPr indent="355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1081088" indent="-4572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717675" indent="-4572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2354263" indent="-4572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990850" indent="-4572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344805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390525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436245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481965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altLang="ru-RU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Следовало выбрать наиболее значимые характеристики полученных колец, чтобы </a:t>
            </a:r>
            <a:r>
              <a:rPr kumimoji="0" lang="ru-RU" altLang="ru-RU" sz="2000" b="1" i="0" u="none" strike="noStrike" kern="1200" cap="none" spc="0" normalizeH="0" baseline="0" noProof="0" dirty="0">
                <a:ln>
                  <a:noFill/>
                </a:ln>
                <a:solidFill>
                  <a:srgbClr val="D53807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    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ru-RU" altLang="ru-RU" sz="2000" b="1" i="0" u="none" strike="noStrike" kern="1200" cap="none" spc="0" normalizeH="0" baseline="0" noProof="0" dirty="0">
                <a:ln>
                  <a:noFill/>
                </a:ln>
                <a:solidFill>
                  <a:srgbClr val="D53807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  </a:t>
            </a:r>
            <a:r>
              <a:rPr kumimoji="0" lang="ru-RU" altLang="ru-RU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удалить ложно найденные кольца, - это делает </a:t>
            </a:r>
            <a:r>
              <a:rPr kumimoji="0" lang="ru-RU" altLang="ru-RU" sz="2000" b="1" i="0" u="sng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первая нейросеть</a:t>
            </a:r>
            <a:r>
              <a:rPr kumimoji="0" lang="ru-RU" altLang="ru-RU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,</a:t>
            </a:r>
            <a:r>
              <a:rPr kumimoji="0" lang="ru-RU" altLang="ru-RU" sz="2000" b="1" i="0" u="none" strike="noStrike" kern="1200" cap="none" spc="0" normalizeH="0" baseline="0" noProof="0" dirty="0">
                <a:ln>
                  <a:noFill/>
                </a:ln>
                <a:solidFill>
                  <a:srgbClr val="D53807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 </a:t>
            </a:r>
            <a:r>
              <a:rPr kumimoji="0" lang="ru-RU" altLang="ru-RU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после которой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708150" algn="l"/>
              </a:tabLst>
              <a:defRPr/>
            </a:pPr>
            <a:r>
              <a:rPr kumimoji="0" lang="ru-RU" altLang="ru-RU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     среди «хороших» колец </a:t>
            </a:r>
            <a:r>
              <a:rPr kumimoji="0" lang="ru-RU" altLang="ru-RU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вторая нейросеть выполняет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ru-RU" altLang="ru-RU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 идентификацию частиц</a:t>
            </a:r>
          </a:p>
          <a:p>
            <a:pPr marL="180975" marR="0" lvl="0" indent="4445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altLang="ru-RU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В итоге выбрали 10 характеристик:</a:t>
            </a:r>
          </a:p>
          <a:p>
            <a:pPr marL="0" marR="0" lvl="0" indent="3556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ru-RU" alt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D53807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количество точек в найденном кольце </a:t>
            </a:r>
          </a:p>
          <a:p>
            <a:pPr marL="0" marR="0" lvl="0" indent="3556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ru-RU" alt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D53807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расстояние от центра кольца до ближайшего трека</a:t>
            </a:r>
          </a:p>
          <a:p>
            <a:pPr marL="0" marR="0" lvl="0" indent="3556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ru-RU" alt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D53807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сумма трех наибольших углов между соседними точками                 </a:t>
            </a:r>
          </a:p>
          <a:p>
            <a:pPr marL="0" marR="0" lvl="0" indent="3556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ru-RU" alt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радиальная позиция на плоскости фотодетектора </a:t>
            </a:r>
            <a:endParaRPr kumimoji="0" lang="ru-RU" altLang="ru-RU" sz="1600" b="1" i="1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  <a:p>
            <a:pPr marL="0" marR="0" lvl="0" indent="3556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ru-RU" altLang="ru-RU" sz="1600" b="1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χ</a:t>
            </a:r>
            <a:r>
              <a:rPr kumimoji="0" lang="ru-RU" altLang="ru-RU" sz="1600" b="1" i="1" u="none" strike="noStrike" kern="1200" cap="none" spc="0" normalizeH="0" baseline="3000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2</a:t>
            </a:r>
            <a:r>
              <a:rPr kumimoji="0" lang="ru-RU" alt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 эллиптической подгонки кольца</a:t>
            </a:r>
          </a:p>
          <a:p>
            <a:pPr marL="0" marR="0" lvl="0" indent="3556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ru-RU" alt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большая (</a:t>
            </a:r>
            <a:r>
              <a:rPr kumimoji="0" lang="en-US" alt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A</a:t>
            </a:r>
            <a:r>
              <a:rPr kumimoji="0" lang="ru-RU" alt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) и (8) малая (</a:t>
            </a:r>
            <a:r>
              <a:rPr kumimoji="0" lang="en-US" alt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B</a:t>
            </a:r>
            <a:r>
              <a:rPr kumimoji="0" lang="ru-RU" alt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) полуоси эллипса</a:t>
            </a:r>
          </a:p>
          <a:p>
            <a:pPr marL="0" marR="0" lvl="0" indent="3556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ru-RU" alt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угол поворота эллипса </a:t>
            </a:r>
            <a:r>
              <a:rPr kumimoji="0" lang="ru-RU" altLang="ru-RU" sz="1600" b="1" i="1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φ</a:t>
            </a:r>
            <a:r>
              <a:rPr kumimoji="0" lang="ru-RU" alt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 относительно оси абсцисс </a:t>
            </a:r>
          </a:p>
          <a:p>
            <a:pPr marL="0" marR="0" lvl="0" indent="3556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ru-RU" alt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азимутальный угол трека</a:t>
            </a:r>
          </a:p>
          <a:p>
            <a:pPr marL="0" marR="0" lvl="0" indent="3556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ru-RU" alt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 импульс</a:t>
            </a:r>
            <a:r>
              <a:rPr kumimoji="0" lang="ru-RU" alt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 </a:t>
            </a:r>
            <a:r>
              <a:rPr kumimoji="0" lang="ru-RU" alt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трека</a:t>
            </a:r>
          </a:p>
        </p:txBody>
      </p:sp>
      <p:pic>
        <p:nvPicPr>
          <p:cNvPr id="242702" name="Picture 14"/>
          <p:cNvPicPr>
            <a:picLocks noChangeAspect="1" noChangeArrowheads="1"/>
          </p:cNvPicPr>
          <p:nvPr/>
        </p:nvPicPr>
        <p:blipFill>
          <a:blip r:embed="rId2">
            <a:lum contrast="1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5753" y="3453578"/>
            <a:ext cx="4716509" cy="242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2703" name="Line 15"/>
          <p:cNvSpPr>
            <a:spLocks noChangeShapeType="1"/>
          </p:cNvSpPr>
          <p:nvPr/>
        </p:nvSpPr>
        <p:spPr bwMode="auto">
          <a:xfrm>
            <a:off x="8544272" y="4293096"/>
            <a:ext cx="0" cy="1368425"/>
          </a:xfrm>
          <a:prstGeom prst="line">
            <a:avLst/>
          </a:prstGeom>
          <a:noFill/>
          <a:ln w="508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29" tIns="45715" rIns="91429" bIns="45715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42704" name="Text Box 16"/>
          <p:cNvSpPr txBox="1">
            <a:spLocks noChangeArrowheads="1"/>
          </p:cNvSpPr>
          <p:nvPr/>
        </p:nvSpPr>
        <p:spPr bwMode="auto">
          <a:xfrm>
            <a:off x="8256240" y="5761474"/>
            <a:ext cx="3232338" cy="5847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5" rIns="91429" bIns="45715">
            <a:spAutoFit/>
          </a:bodyPr>
          <a:lstStyle>
            <a:lvl1pPr marL="457200" indent="-4572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914400" indent="-4572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371600" indent="-4572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828800" indent="-4572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286000" indent="-4572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7432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32004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6576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41148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457200" marR="0" lvl="0" indent="-4572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alt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Значения выходного нейрона</a:t>
            </a:r>
          </a:p>
          <a:p>
            <a:pPr marL="457200" marR="0" lvl="0" indent="-4572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alt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Для </a:t>
            </a:r>
            <a:r>
              <a:rPr kumimoji="0" lang="ru-RU" altLang="ru-RU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идетификации</a:t>
            </a:r>
            <a:r>
              <a:rPr kumimoji="0" lang="ru-RU" alt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 частиц</a:t>
            </a:r>
          </a:p>
        </p:txBody>
      </p:sp>
      <p:sp>
        <p:nvSpPr>
          <p:cNvPr id="242705" name="Text Box 17"/>
          <p:cNvSpPr txBox="1">
            <a:spLocks noChangeArrowheads="1"/>
          </p:cNvSpPr>
          <p:nvPr/>
        </p:nvSpPr>
        <p:spPr bwMode="auto">
          <a:xfrm>
            <a:off x="139738" y="4468812"/>
            <a:ext cx="7552818" cy="18774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1429" tIns="45715" rIns="91429" bIns="45715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alt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Вторая ИНС имела все 9 входных нейронов, 20 скрытых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alt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и один выходной нейрон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alt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Обучение 2-й сети  велось на Монте-Карло выборке из событий с 3000 электронов (+1) и 3000 пи-мезонов    (-1). Порог -0.5 </a:t>
            </a:r>
            <a:r>
              <a:rPr lang="ru-RU" altLang="ru-RU" sz="1600" b="1" dirty="0">
                <a:solidFill>
                  <a:srgbClr val="000000"/>
                </a:solidFill>
                <a:latin typeface="Arial" charset="0"/>
              </a:rPr>
              <a:t>для выхода сети </a:t>
            </a:r>
            <a:r>
              <a:rPr kumimoji="0" lang="ru-RU" alt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обеспечил идентификацию электронов с уровнем подавления пионов 500 для р</a:t>
            </a:r>
            <a:r>
              <a:rPr kumimoji="0" lang="en-US" alt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&lt;</a:t>
            </a:r>
            <a:r>
              <a:rPr kumimoji="0" lang="ru-RU" alt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6ГэВ</a:t>
            </a:r>
            <a:r>
              <a:rPr kumimoji="0" lang="en-US" alt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/c b 260 </a:t>
            </a:r>
            <a:r>
              <a:rPr kumimoji="0" lang="ru-RU" alt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для</a:t>
            </a:r>
            <a:r>
              <a:rPr kumimoji="0" lang="en-US" alt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</a:t>
            </a:r>
            <a:r>
              <a:rPr kumimoji="0" lang="ru-RU" alt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р</a:t>
            </a:r>
            <a:r>
              <a:rPr kumimoji="0" lang="en-US" alt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&gt;6 </a:t>
            </a:r>
            <a:r>
              <a:rPr kumimoji="0" lang="ru-RU" alt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ГэВ</a:t>
            </a:r>
            <a:r>
              <a:rPr kumimoji="0" lang="en-US" alt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/</a:t>
            </a:r>
            <a:r>
              <a:rPr kumimoji="0" lang="ru-RU" alt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с при </a:t>
            </a:r>
            <a:r>
              <a:rPr kumimoji="0" lang="ru-RU" alt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93%-й эффективности распознавания колец первой ИНС.</a:t>
            </a:r>
          </a:p>
        </p:txBody>
      </p:sp>
      <p:pic>
        <p:nvPicPr>
          <p:cNvPr id="242706" name="Picture 1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3008" y="1738014"/>
            <a:ext cx="1763686" cy="1496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04AC98B-AB1D-4477-8A66-BB5BDFD86B97}" type="datetime1">
              <a:rPr kumimoji="0" lang="ru-RU" altLang="ru-RU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26.02.2023</a:t>
            </a:fld>
            <a:endParaRPr kumimoji="0" lang="ru-RU" altLang="ru-RU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>
          <a:xfrm>
            <a:off x="4622708" y="6385664"/>
            <a:ext cx="3752056" cy="283697"/>
          </a:xfrm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altLang="ru-RU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Ососков Г.А. Машинное обучение</a:t>
            </a:r>
            <a:endParaRPr kumimoji="0" lang="ru-RU" altLang="ru-RU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A493C08-8341-4293-9353-6D9BB6DEABFE}" type="slidenum">
              <a:rPr kumimoji="0" lang="ru-RU" altLang="ru-RU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graphicFrame>
        <p:nvGraphicFramePr>
          <p:cNvPr id="5" name="Объект 1">
            <a:extLst>
              <a:ext uri="{FF2B5EF4-FFF2-40B4-BE49-F238E27FC236}">
                <a16:creationId xmlns:a16="http://schemas.microsoft.com/office/drawing/2014/main" id="{DA1475B3-676B-2813-F26B-37B0AEBEBCA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389120" y="2320963"/>
          <a:ext cx="219231" cy="10299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4" imgW="1112381" imgH="3543607" progId="">
                  <p:embed/>
                </p:oleObj>
              </mc:Choice>
              <mc:Fallback>
                <p:oleObj r:id="rId4" imgW="1112381" imgH="3543607" progId="">
                  <p:embed/>
                  <p:pic>
                    <p:nvPicPr>
                      <p:cNvPr id="5" name="Объект 1">
                        <a:extLst>
                          <a:ext uri="{FF2B5EF4-FFF2-40B4-BE49-F238E27FC236}">
                            <a16:creationId xmlns:a16="http://schemas.microsoft.com/office/drawing/2014/main" id="{DA1475B3-676B-2813-F26B-37B0AEBEBCA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saturation sat="0"/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89120" y="2320963"/>
                        <a:ext cx="219231" cy="1029995"/>
                      </a:xfrm>
                      <a:prstGeom prst="rect">
                        <a:avLst/>
                      </a:prstGeom>
                      <a:solidFill>
                        <a:srgbClr val="C00000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765D7CC-D356-1315-E543-89A7CDC007AD}"/>
              </a:ext>
            </a:extLst>
          </p:cNvPr>
          <p:cNvSpPr txBox="1"/>
          <p:nvPr/>
        </p:nvSpPr>
        <p:spPr>
          <a:xfrm>
            <a:off x="6731964" y="2191209"/>
            <a:ext cx="2361044" cy="1077218"/>
          </a:xfrm>
          <a:prstGeom prst="rect">
            <a:avLst/>
          </a:prstGeom>
          <a:solidFill>
            <a:srgbClr val="F50B5F">
              <a:alpha val="10000"/>
            </a:srgbClr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Первые 5 признаков использовались для ввода в первую нейросеть</a:t>
            </a:r>
          </a:p>
        </p:txBody>
      </p:sp>
      <p:cxnSp>
        <p:nvCxnSpPr>
          <p:cNvPr id="9" name="Прямая со стрелкой 8">
            <a:extLst>
              <a:ext uri="{FF2B5EF4-FFF2-40B4-BE49-F238E27FC236}">
                <a16:creationId xmlns:a16="http://schemas.microsoft.com/office/drawing/2014/main" id="{3F3CC383-E9E6-73D6-763A-40D19F04BDFB}"/>
              </a:ext>
            </a:extLst>
          </p:cNvPr>
          <p:cNvCxnSpPr/>
          <p:nvPr/>
        </p:nvCxnSpPr>
        <p:spPr bwMode="auto">
          <a:xfrm flipV="1">
            <a:off x="7680176" y="1412776"/>
            <a:ext cx="288032" cy="778433"/>
          </a:xfrm>
          <a:prstGeom prst="straightConnector1">
            <a:avLst/>
          </a:prstGeom>
          <a:solidFill>
            <a:schemeClr val="accent1"/>
          </a:solidFill>
          <a:ln w="44450" cap="flat" cmpd="sng" algn="ctr">
            <a:solidFill>
              <a:srgbClr val="C00000">
                <a:alpha val="57000"/>
              </a:srgb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5768468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529009" y="0"/>
            <a:ext cx="9144000" cy="620688"/>
          </a:xfrm>
        </p:spPr>
        <p:txBody>
          <a:bodyPr/>
          <a:lstStyle/>
          <a:p>
            <a:r>
              <a:rPr lang="ru-RU" sz="3200" b="1" dirty="0">
                <a:solidFill>
                  <a:srgbClr val="1A0AEC"/>
                </a:solidFill>
              </a:rPr>
              <a:t>2. Прогнозирование временных рядов</a:t>
            </a:r>
            <a:endParaRPr lang="ru-RU" sz="3200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1981200" y="6525344"/>
            <a:ext cx="2133600" cy="196131"/>
          </a:xfrm>
        </p:spPr>
        <p:txBody>
          <a:bodyPr/>
          <a:lstStyle/>
          <a:p>
            <a:fld id="{53665B10-5D75-4715-B880-D29C8A051A5F}" type="datetime1">
              <a:rPr lang="ru-RU" altLang="ru-RU" smtClean="0">
                <a:solidFill>
                  <a:srgbClr val="000000"/>
                </a:solidFill>
              </a:rPr>
              <a:t>26.02.2023</a:t>
            </a:fld>
            <a:endParaRPr lang="ru-RU" altLang="ru-RU" dirty="0">
              <a:solidFill>
                <a:srgbClr val="000000"/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648200" y="6453336"/>
            <a:ext cx="4184104" cy="268139"/>
          </a:xfrm>
        </p:spPr>
        <p:txBody>
          <a:bodyPr/>
          <a:lstStyle/>
          <a:p>
            <a:r>
              <a:rPr lang="ru-RU" altLang="ru-RU">
                <a:solidFill>
                  <a:srgbClr val="000000"/>
                </a:solidFill>
              </a:rPr>
              <a:t>Ососков Г.А. Машинное обучение</a:t>
            </a:r>
            <a:endParaRPr lang="ru-RU" altLang="ru-RU" dirty="0">
              <a:solidFill>
                <a:srgbClr val="000000"/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9696400" y="6453336"/>
            <a:ext cx="802432" cy="340146"/>
          </a:xfrm>
        </p:spPr>
        <p:txBody>
          <a:bodyPr/>
          <a:lstStyle/>
          <a:p>
            <a:fld id="{6D13492E-593C-44B2-A8F0-51CE709223F9}" type="slidenum">
              <a:rPr lang="ru-RU" altLang="ru-RU" smtClean="0">
                <a:solidFill>
                  <a:srgbClr val="000000"/>
                </a:solidFill>
              </a:rPr>
              <a:pPr/>
              <a:t>11</a:t>
            </a:fld>
            <a:endParaRPr lang="ru-RU" altLang="ru-RU" dirty="0">
              <a:solidFill>
                <a:srgbClr val="000000"/>
              </a:solidFill>
            </a:endParaRPr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2000" contrast="8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344" y="574438"/>
            <a:ext cx="5826738" cy="14451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91344" y="2206152"/>
            <a:ext cx="11195140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/>
              <a:t>    </a:t>
            </a:r>
            <a:r>
              <a:rPr lang="ru-RU" sz="2200" b="1" dirty="0">
                <a:solidFill>
                  <a:srgbClr val="0000FF"/>
                </a:solidFill>
              </a:rPr>
              <a:t>Обычно выделяют 4 компоненты Временных Рядов (ВР)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2000" b="1" dirty="0"/>
              <a:t>тренд</a:t>
            </a:r>
            <a:r>
              <a:rPr lang="ru-RU" sz="2000" dirty="0"/>
              <a:t> (T), выделяется с помощью МНК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2000" b="1" dirty="0"/>
              <a:t>циклическая компонента </a:t>
            </a:r>
            <a:r>
              <a:rPr lang="ru-RU" sz="2000" dirty="0"/>
              <a:t>(С). Вычисление: удаляют тренд и применяют скользящее среднее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2000" b="1" dirty="0"/>
              <a:t>сезонная компонента </a:t>
            </a:r>
            <a:r>
              <a:rPr lang="ru-RU" sz="2000" dirty="0"/>
              <a:t>(S). Вычисление: сглаживают и усредняют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2000" b="1" dirty="0"/>
              <a:t>случайная компонента </a:t>
            </a:r>
            <a:r>
              <a:rPr lang="ru-RU" sz="2000" dirty="0"/>
              <a:t>(e) – то, что остается. Находят вид распределения по критерию согласия.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240016" y="764704"/>
            <a:ext cx="59519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/>
              <a:t>Виды ВР: тренд, случайные колебания, сложный цикл </a:t>
            </a:r>
          </a:p>
          <a:p>
            <a:endParaRPr lang="ru-RU" b="1" dirty="0"/>
          </a:p>
          <a:p>
            <a:endParaRPr lang="ru-RU" b="1" dirty="0"/>
          </a:p>
          <a:p>
            <a:endParaRPr lang="ru-RU" b="1" dirty="0"/>
          </a:p>
        </p:txBody>
      </p:sp>
      <p:sp>
        <p:nvSpPr>
          <p:cNvPr id="9" name="Стрелка вправо 8"/>
          <p:cNvSpPr/>
          <p:nvPr/>
        </p:nvSpPr>
        <p:spPr bwMode="auto">
          <a:xfrm flipH="1">
            <a:off x="6130816" y="1297027"/>
            <a:ext cx="4248472" cy="144016"/>
          </a:xfrm>
          <a:prstGeom prst="rightArrow">
            <a:avLst/>
          </a:prstGeom>
          <a:solidFill>
            <a:schemeClr val="accent1">
              <a:alpha val="32000"/>
            </a:schemeClr>
          </a:solidFill>
          <a:ln w="9525" cap="flat" cmpd="sng" algn="ctr">
            <a:solidFill>
              <a:schemeClr val="tx1">
                <a:alpha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ru-RU" b="1">
              <a:latin typeface="Arial" charset="0"/>
            </a:endParaRPr>
          </a:p>
        </p:txBody>
      </p:sp>
      <p:graphicFrame>
        <p:nvGraphicFramePr>
          <p:cNvPr id="11" name="Объект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5888033"/>
              </p:ext>
            </p:extLst>
          </p:nvPr>
        </p:nvGraphicFramePr>
        <p:xfrm>
          <a:off x="-168696" y="3573763"/>
          <a:ext cx="5278908" cy="28712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4133850" imgH="2905125" progId="Origin50.Graph">
                  <p:embed/>
                </p:oleObj>
              </mc:Choice>
              <mc:Fallback>
                <p:oleObj name="Graph" r:id="rId4" imgW="4133850" imgH="2905125" progId="Origin50.Graph">
                  <p:embed/>
                  <p:pic>
                    <p:nvPicPr>
                      <p:cNvPr id="11" name="Объект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168696" y="3573763"/>
                        <a:ext cx="5278908" cy="287127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Прямоугольник 11"/>
          <p:cNvSpPr/>
          <p:nvPr/>
        </p:nvSpPr>
        <p:spPr>
          <a:xfrm>
            <a:off x="4943872" y="4164730"/>
            <a:ext cx="6622360" cy="19082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200" b="1" dirty="0">
                <a:solidFill>
                  <a:srgbClr val="C00000"/>
                </a:solidFill>
              </a:rPr>
              <a:t>Задача: спрогнозировать расход жидкого натрия через активную зону (АЗ) реактора ИБР-2М</a:t>
            </a:r>
            <a:r>
              <a:rPr lang="ru-RU" sz="2200" b="1" dirty="0"/>
              <a:t>. </a:t>
            </a:r>
          </a:p>
          <a:p>
            <a:r>
              <a:rPr lang="ru-RU" dirty="0"/>
              <a:t>Наиболее популярен метод </a:t>
            </a:r>
            <a:r>
              <a:rPr lang="en-US" dirty="0"/>
              <a:t>ARIMA</a:t>
            </a:r>
            <a:r>
              <a:rPr lang="ru-RU" dirty="0"/>
              <a:t> - авторегрессии и скользящего среднего, но он предназначен для прогнозирования только </a:t>
            </a:r>
            <a:r>
              <a:rPr lang="ru-RU" b="1" dirty="0"/>
              <a:t>стационарных</a:t>
            </a:r>
            <a:r>
              <a:rPr lang="ru-RU" dirty="0"/>
              <a:t> ВР, поэтому обратились к </a:t>
            </a:r>
            <a:r>
              <a:rPr lang="ru-RU" dirty="0" err="1"/>
              <a:t>нейросетевым</a:t>
            </a:r>
            <a:r>
              <a:rPr lang="ru-RU" dirty="0"/>
              <a:t> методам</a:t>
            </a:r>
          </a:p>
          <a:p>
            <a:pPr algn="just"/>
            <a:endParaRPr lang="ru-RU" altLang="ru-RU" sz="2000" b="1" dirty="0"/>
          </a:p>
        </p:txBody>
      </p:sp>
      <p:sp>
        <p:nvSpPr>
          <p:cNvPr id="13" name="Прямоугольник 12"/>
          <p:cNvSpPr/>
          <p:nvPr/>
        </p:nvSpPr>
        <p:spPr>
          <a:xfrm>
            <a:off x="191344" y="6145559"/>
            <a:ext cx="431214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ru-RU" altLang="ru-RU" sz="1600" b="1" dirty="0">
                <a:solidFill>
                  <a:srgbClr val="000000"/>
                </a:solidFill>
              </a:rPr>
              <a:t>График расхода жидкого натрия за двое суток</a:t>
            </a:r>
            <a:endParaRPr lang="en-US" altLang="ru-RU" sz="1600" b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69888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Заголовок 1"/>
          <p:cNvSpPr>
            <a:spLocks noGrp="1"/>
          </p:cNvSpPr>
          <p:nvPr>
            <p:ph type="title"/>
          </p:nvPr>
        </p:nvSpPr>
        <p:spPr>
          <a:xfrm>
            <a:off x="47328" y="8473"/>
            <a:ext cx="12144672" cy="884236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ru-RU" sz="3600" b="1" dirty="0" err="1">
                <a:solidFill>
                  <a:srgbClr val="1A0AEC"/>
                </a:solidFill>
              </a:rPr>
              <a:t>Авторегрессионная</a:t>
            </a:r>
            <a:r>
              <a:rPr lang="ru-RU" sz="3600" b="1" dirty="0">
                <a:solidFill>
                  <a:srgbClr val="1A0AEC"/>
                </a:solidFill>
              </a:rPr>
              <a:t> нейросеть. 1 этап обучение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587" name="Содержимое 2"/>
              <p:cNvSpPr>
                <a:spLocks noGrp="1"/>
              </p:cNvSpPr>
              <p:nvPr>
                <p:ph idx="1"/>
              </p:nvPr>
            </p:nvSpPr>
            <p:spPr>
              <a:xfrm>
                <a:off x="208439" y="764233"/>
                <a:ext cx="11936233" cy="2624358"/>
              </a:xfrm>
            </p:spPr>
            <p:txBody>
              <a:bodyPr>
                <a:normAutofit fontScale="85000" lnSpcReduction="10000"/>
              </a:bodyPr>
              <a:lstStyle/>
              <a:p>
                <a:pPr marL="0" indent="0">
                  <a:buNone/>
                </a:pPr>
                <a:r>
                  <a:rPr lang="en-US" altLang="ru-RU" sz="2100" dirty="0"/>
                  <a:t>   </a:t>
                </a:r>
                <a:r>
                  <a:rPr lang="ru-RU" altLang="ru-RU" sz="2100" b="1" dirty="0"/>
                  <a:t>Н</a:t>
                </a:r>
                <a:r>
                  <a:rPr lang="ru-RU" sz="2100" b="1" dirty="0"/>
                  <a:t>елинейная </a:t>
                </a:r>
                <a:r>
                  <a:rPr lang="ru-RU" sz="2100" b="1" dirty="0" err="1"/>
                  <a:t>авторегрессионная</a:t>
                </a:r>
                <a:r>
                  <a:rPr lang="ru-RU" sz="2100" b="1" dirty="0"/>
                  <a:t> сеть (</a:t>
                </a:r>
                <a:r>
                  <a:rPr lang="en-US" sz="2100" b="1" dirty="0"/>
                  <a:t>nonlinear autoregressive neural network</a:t>
                </a:r>
                <a:r>
                  <a:rPr lang="ru-RU" sz="2100" b="1" dirty="0"/>
                  <a:t> – </a:t>
                </a:r>
                <a:r>
                  <a:rPr lang="en-US" sz="2100" b="1" dirty="0">
                    <a:solidFill>
                      <a:srgbClr val="1A0AEC"/>
                    </a:solidFill>
                  </a:rPr>
                  <a:t>NAR</a:t>
                </a:r>
                <a:r>
                  <a:rPr lang="ru-RU" sz="2100" b="1" dirty="0"/>
                  <a:t>) описывается рекуррентным уравнением,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ru-RU" sz="2100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100" b="1" i="1" smtClean="0">
                              <a:latin typeface="Cambria Math"/>
                            </a:rPr>
                            <m:t>𝑮</m:t>
                          </m:r>
                        </m:e>
                      </m:acc>
                      <m:d>
                        <m:dPr>
                          <m:ctrlPr>
                            <a:rPr lang="ru-RU" sz="21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100" b="1" i="1" smtClean="0">
                              <a:latin typeface="Cambria Math"/>
                            </a:rPr>
                            <m:t>𝒕</m:t>
                          </m:r>
                        </m:e>
                      </m:d>
                      <m:r>
                        <a:rPr lang="en-US" sz="2100" b="1" smtClean="0">
                          <a:latin typeface="Cambria Math"/>
                        </a:rPr>
                        <m:t>=</m:t>
                      </m:r>
                      <m:r>
                        <a:rPr lang="en-US" sz="2100" b="1" i="1" smtClean="0">
                          <a:latin typeface="Cambria Math"/>
                        </a:rPr>
                        <m:t>𝒇</m:t>
                      </m:r>
                      <m:d>
                        <m:dPr>
                          <m:ctrlPr>
                            <a:rPr lang="ru-RU" sz="21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100" b="1" i="1" smtClean="0">
                              <a:latin typeface="Cambria Math"/>
                            </a:rPr>
                            <m:t>𝑮</m:t>
                          </m:r>
                          <m:d>
                            <m:dPr>
                              <m:ctrlPr>
                                <a:rPr lang="ru-RU" sz="21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100" b="1" i="1" smtClean="0">
                                  <a:latin typeface="Cambria Math"/>
                                </a:rPr>
                                <m:t>𝒕</m:t>
                              </m:r>
                              <m:r>
                                <a:rPr lang="en-US" sz="2100" b="1" i="1" smtClean="0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sz="2100" b="1" i="1" smtClean="0">
                                  <a:latin typeface="Cambria Math"/>
                                </a:rPr>
                                <m:t>𝟏</m:t>
                              </m:r>
                            </m:e>
                          </m:d>
                          <m:r>
                            <a:rPr lang="en-US" sz="2100" b="1" smtClean="0">
                              <a:latin typeface="Cambria Math"/>
                            </a:rPr>
                            <m:t>+</m:t>
                          </m:r>
                          <m:r>
                            <a:rPr lang="en-US" sz="2100" b="1" i="1" smtClean="0">
                              <a:latin typeface="Cambria Math"/>
                            </a:rPr>
                            <m:t>𝑮</m:t>
                          </m:r>
                          <m:d>
                            <m:dPr>
                              <m:ctrlPr>
                                <a:rPr lang="ru-RU" sz="21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100" b="1" i="1" smtClean="0">
                                  <a:latin typeface="Cambria Math"/>
                                </a:rPr>
                                <m:t>𝒕</m:t>
                              </m:r>
                              <m:r>
                                <a:rPr lang="en-US" sz="2100" b="1" i="1" smtClean="0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sz="2100" b="1" i="1" smtClean="0">
                                  <a:latin typeface="Cambria Math"/>
                                </a:rPr>
                                <m:t>𝟐</m:t>
                              </m:r>
                            </m:e>
                          </m:d>
                          <m:r>
                            <a:rPr lang="en-US" sz="2100" b="1" smtClean="0">
                              <a:latin typeface="Cambria Math"/>
                            </a:rPr>
                            <m:t>+…+</m:t>
                          </m:r>
                          <m:r>
                            <a:rPr lang="en-US" sz="2100" b="1" i="1" smtClean="0">
                              <a:latin typeface="Cambria Math"/>
                            </a:rPr>
                            <m:t>𝑮</m:t>
                          </m:r>
                          <m:d>
                            <m:dPr>
                              <m:ctrlPr>
                                <a:rPr lang="ru-RU" sz="21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100" b="1" i="1" smtClean="0">
                                  <a:latin typeface="Cambria Math"/>
                                </a:rPr>
                                <m:t>𝒕</m:t>
                              </m:r>
                              <m:r>
                                <a:rPr lang="en-US" sz="2100" b="1" i="1" smtClean="0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sz="2100" b="1" i="1" smtClean="0">
                                  <a:latin typeface="Cambria Math"/>
                                </a:rPr>
                                <m:t>𝒅</m:t>
                              </m:r>
                            </m:e>
                          </m:d>
                        </m:e>
                      </m:d>
                      <m:r>
                        <a:rPr lang="en-US" sz="2100" b="1" smtClean="0">
                          <a:latin typeface="Cambria Math"/>
                        </a:rPr>
                        <m:t>,</m:t>
                      </m:r>
                    </m:oMath>
                  </m:oMathPara>
                </a14:m>
                <a:endParaRPr lang="ru-RU" sz="2100" b="1" dirty="0"/>
              </a:p>
              <a:p>
                <a:pPr marL="0" indent="0">
                  <a:buNone/>
                </a:pPr>
                <a:r>
                  <a:rPr lang="ru-RU" sz="2100" b="1" dirty="0"/>
                  <a:t>где </a:t>
                </a:r>
                <a14:m>
                  <m:oMath xmlns:m="http://schemas.openxmlformats.org/officeDocument/2006/math">
                    <m:r>
                      <a:rPr lang="en-US" sz="2100" b="1" i="1" smtClean="0">
                        <a:latin typeface="Cambria Math"/>
                      </a:rPr>
                      <m:t>𝑮</m:t>
                    </m:r>
                    <m:d>
                      <m:dPr>
                        <m:ctrlPr>
                          <a:rPr lang="ru-RU" sz="21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100" b="1" i="1" smtClean="0">
                            <a:latin typeface="Cambria Math"/>
                          </a:rPr>
                          <m:t>𝒕</m:t>
                        </m:r>
                      </m:e>
                    </m:d>
                  </m:oMath>
                </a14:m>
                <a:r>
                  <a:rPr lang="ru-RU" sz="2100" b="1" dirty="0"/>
                  <a:t> – входной сигнал (расход натрии через АЗ);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ru-RU" sz="2100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100" b="1" i="1" smtClean="0">
                            <a:latin typeface="Cambria Math"/>
                          </a:rPr>
                          <m:t>𝑮</m:t>
                        </m:r>
                      </m:e>
                    </m:acc>
                    <m:d>
                      <m:dPr>
                        <m:ctrlPr>
                          <a:rPr lang="ru-RU" sz="21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100" b="1" i="1" smtClean="0">
                            <a:latin typeface="Cambria Math"/>
                          </a:rPr>
                          <m:t>𝒕</m:t>
                        </m:r>
                      </m:e>
                    </m:d>
                  </m:oMath>
                </a14:m>
                <a:r>
                  <a:rPr lang="ru-RU" sz="2100" b="1" dirty="0"/>
                  <a:t>– выходной сигнал (прогнозируемые расход натрия);</a:t>
                </a:r>
              </a:p>
              <a:p>
                <a:pPr marL="0" indent="0">
                  <a:buNone/>
                </a:pPr>
                <a:r>
                  <a:rPr lang="ru-RU" sz="2100" b="1" dirty="0"/>
                  <a:t> </a:t>
                </a:r>
                <a:r>
                  <a:rPr lang="en-US" sz="2100" b="1" dirty="0"/>
                  <a:t>f</a:t>
                </a:r>
                <a:r>
                  <a:rPr lang="ru-RU" sz="2100" b="1" dirty="0"/>
                  <a:t> –функция активации; </a:t>
                </a:r>
                <a:r>
                  <a:rPr lang="en-US" sz="2100" b="1" dirty="0"/>
                  <a:t>d</a:t>
                </a:r>
                <a:r>
                  <a:rPr lang="ru-RU" sz="2100" b="1" dirty="0"/>
                  <a:t> –число задержек по входному сигналам соответственно. </a:t>
                </a:r>
              </a:p>
              <a:p>
                <a:pPr marL="0" indent="0">
                  <a:buNone/>
                </a:pPr>
                <a:r>
                  <a:rPr lang="ru-RU" sz="2100" b="1" dirty="0"/>
                  <a:t>По сути </a:t>
                </a:r>
                <a:r>
                  <a:rPr lang="en-US" sz="2100" b="1" dirty="0"/>
                  <a:t>NAR</a:t>
                </a:r>
                <a:r>
                  <a:rPr lang="ru-RU" sz="2100" b="1" dirty="0"/>
                  <a:t>- это МСП с одним скрытым слоем . </a:t>
                </a:r>
              </a:p>
              <a:p>
                <a:pPr marL="0" indent="0">
                  <a:buNone/>
                </a:pPr>
                <a:r>
                  <a:rPr lang="ru-RU" altLang="ru-RU" sz="2100" b="1" dirty="0"/>
                  <a:t>NAR имеет n входов, один выходной нейрон и один скрытый слой с 20 нейронами. После автокорреляционного анализа потока жидкого натрия  число задержек обратной связи было установлено равным n = 44. Структура NAR с 20 скрытыми нейронами оказалась наиболее эффективной после тестирования  сетей с 10 и 15 нейронами.</a:t>
                </a:r>
              </a:p>
              <a:p>
                <a:pPr marL="0" indent="0">
                  <a:buNone/>
                </a:pPr>
                <a:endParaRPr lang="ru-RU" sz="1800" b="1" dirty="0"/>
              </a:p>
            </p:txBody>
          </p:sp>
        </mc:Choice>
        <mc:Fallback xmlns="">
          <p:sp>
            <p:nvSpPr>
              <p:cNvPr id="67587" name="Содержимое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8439" y="764233"/>
                <a:ext cx="11936233" cy="2624358"/>
              </a:xfrm>
              <a:blipFill>
                <a:blip r:embed="rId3"/>
                <a:stretch>
                  <a:fillRect l="-409" t="-2088" b="-301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>
          <a:xfrm>
            <a:off x="9914024" y="6453337"/>
            <a:ext cx="370384" cy="268139"/>
          </a:xfrm>
        </p:spPr>
        <p:txBody>
          <a:bodyPr/>
          <a:lstStyle/>
          <a:p>
            <a:pPr>
              <a:defRPr/>
            </a:pPr>
            <a:fld id="{7589C9AF-3868-4CEE-BB73-F824A53E08DA}" type="slidenum">
              <a:rPr lang="ru-RU" smtClean="0"/>
              <a:pPr>
                <a:defRPr/>
              </a:pPr>
              <a:t>12</a:t>
            </a:fld>
            <a:endParaRPr lang="ru-RU" dirty="0"/>
          </a:p>
        </p:txBody>
      </p:sp>
      <p:sp>
        <p:nvSpPr>
          <p:cNvPr id="67589" name="Rectangle 6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rgbClr val="FFFFFF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rgbClr val="FFFFFF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rgbClr val="FFFFFF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rgbClr val="FFFFFF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rgbClr val="FFFFFF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ru-RU"/>
          </a:p>
        </p:txBody>
      </p:sp>
      <p:sp>
        <p:nvSpPr>
          <p:cNvPr id="67590" name="Rectangle 7"/>
          <p:cNvSpPr>
            <a:spLocks noChangeArrowheads="1"/>
          </p:cNvSpPr>
          <p:nvPr/>
        </p:nvSpPr>
        <p:spPr bwMode="auto">
          <a:xfrm>
            <a:off x="1524001" y="777359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rgbClr val="FFFFFF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rgbClr val="FFFFFF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rgbClr val="FFFFFF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rgbClr val="FFFFFF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rgbClr val="FFFFFF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Arial" charset="0"/>
                <a:cs typeface="Arial" charset="0"/>
              </a:defRPr>
            </a:lvl9pPr>
          </a:lstStyle>
          <a:p>
            <a:endParaRPr lang="en-US" altLang="ru-RU"/>
          </a:p>
        </p:txBody>
      </p:sp>
      <p:pic>
        <p:nvPicPr>
          <p:cNvPr id="67591" name="Picture 9" descr="http://www.saedsayad.com/images/ANN_Sigmoid.png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22000" contras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3488" y="3913291"/>
            <a:ext cx="2281660" cy="12439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594" name="Rectangle 10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rgbClr val="FFFFFF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rgbClr val="FFFFFF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rgbClr val="FFFFFF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rgbClr val="FFFFFF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rgbClr val="FFFFFF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ru-RU" altLang="ru-RU"/>
          </a:p>
        </p:txBody>
      </p:sp>
      <p:sp>
        <p:nvSpPr>
          <p:cNvPr id="67595" name="Rectangle 11"/>
          <p:cNvSpPr>
            <a:spLocks noChangeArrowheads="1"/>
          </p:cNvSpPr>
          <p:nvPr/>
        </p:nvSpPr>
        <p:spPr bwMode="auto">
          <a:xfrm>
            <a:off x="1524001" y="777359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rgbClr val="FFFFFF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rgbClr val="FFFFFF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rgbClr val="FFFFFF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rgbClr val="FFFFFF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rgbClr val="FFFFFF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Arial" charset="0"/>
                <a:cs typeface="Arial" charset="0"/>
              </a:defRPr>
            </a:lvl9pPr>
          </a:lstStyle>
          <a:p>
            <a:endParaRPr lang="ru-RU" altLang="ru-RU"/>
          </a:p>
        </p:txBody>
      </p:sp>
      <p:pic>
        <p:nvPicPr>
          <p:cNvPr id="11" name="Picture 5" descr="C:\Users\user\Desktop\нейрон схем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43000" contrast="9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068" y="3480458"/>
            <a:ext cx="5008438" cy="2689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97172" y="6117303"/>
            <a:ext cx="28082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b="1" dirty="0"/>
              <a:t>Структурная схема сети </a:t>
            </a:r>
            <a:r>
              <a:rPr lang="en-US" sz="1600" b="1" dirty="0"/>
              <a:t>NAR</a:t>
            </a:r>
            <a:endParaRPr lang="ru-RU" sz="1600" b="1" dirty="0"/>
          </a:p>
        </p:txBody>
      </p:sp>
      <p:pic>
        <p:nvPicPr>
          <p:cNvPr id="13" name="Picture 11"/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15000" contrast="7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6379" y="5074003"/>
            <a:ext cx="2279054" cy="1043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901428" y="5291202"/>
            <a:ext cx="216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/>
              <a:t>Функция потерь</a:t>
            </a:r>
          </a:p>
        </p:txBody>
      </p:sp>
      <p:pic>
        <p:nvPicPr>
          <p:cNvPr id="14" name="Picture 15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6718" y="3913291"/>
            <a:ext cx="2088526" cy="8532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015880" y="3543959"/>
            <a:ext cx="6653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/>
              <a:t>обучение  велось методом обратного распространения ошибки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64D11E80-86AF-4027-B8DD-FCDDC91003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466425" y="6437462"/>
            <a:ext cx="1097044" cy="365125"/>
          </a:xfrm>
        </p:spPr>
        <p:txBody>
          <a:bodyPr/>
          <a:lstStyle/>
          <a:p>
            <a:fld id="{6007092F-0DF2-4FAB-9BE2-51D1440C6882}" type="datetime1">
              <a:rPr lang="ru-RU" smtClean="0"/>
              <a:t>26.02.2023</a:t>
            </a:fld>
            <a:endParaRPr lang="ru-RU" dirty="0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628B6CE2-A6AB-4827-98C4-0834DD1AD6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48200" y="6356351"/>
            <a:ext cx="3834097" cy="365125"/>
          </a:xfrm>
        </p:spPr>
        <p:txBody>
          <a:bodyPr/>
          <a:lstStyle/>
          <a:p>
            <a:r>
              <a:rPr lang="ru-RU"/>
              <a:t>Ососков Г.А. Машинное обучение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942738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Заголовок 1"/>
          <p:cNvSpPr>
            <a:spLocks noGrp="1"/>
          </p:cNvSpPr>
          <p:nvPr>
            <p:ph type="title"/>
          </p:nvPr>
        </p:nvSpPr>
        <p:spPr>
          <a:xfrm>
            <a:off x="1991544" y="6649"/>
            <a:ext cx="8229600" cy="557921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ru-RU" sz="3200" b="1" dirty="0">
                <a:solidFill>
                  <a:srgbClr val="1A0AEC"/>
                </a:solidFill>
              </a:rPr>
              <a:t>2 этап Предсказание</a:t>
            </a:r>
          </a:p>
        </p:txBody>
      </p:sp>
      <p:sp>
        <p:nvSpPr>
          <p:cNvPr id="70659" name="Содержимое 2"/>
          <p:cNvSpPr>
            <a:spLocks noGrp="1"/>
          </p:cNvSpPr>
          <p:nvPr>
            <p:ph idx="1"/>
          </p:nvPr>
        </p:nvSpPr>
        <p:spPr>
          <a:xfrm>
            <a:off x="263352" y="476672"/>
            <a:ext cx="11521280" cy="4719439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ru-RU" altLang="ru-RU" sz="2000" b="1" dirty="0"/>
              <a:t>После обучения в нейронную сеть </a:t>
            </a:r>
            <a:r>
              <a:rPr lang="ru-RU" altLang="ru-RU" sz="2000" b="1" u="sng" dirty="0">
                <a:solidFill>
                  <a:srgbClr val="C00000"/>
                </a:solidFill>
              </a:rPr>
              <a:t>добавляется обратная связь</a:t>
            </a:r>
          </a:p>
          <a:p>
            <a:pPr>
              <a:spcBef>
                <a:spcPts val="0"/>
              </a:spcBef>
            </a:pPr>
            <a:r>
              <a:rPr lang="ru-RU" altLang="ru-RU" sz="2000" b="1" dirty="0"/>
              <a:t>Тестовая выборка, с обратной связью и весами, полученными из данных первых двух дней, используется для прогнозирования значений 𝐺 ̂ (t) на следующие два дня.</a:t>
            </a:r>
          </a:p>
          <a:p>
            <a:pPr>
              <a:spcBef>
                <a:spcPts val="0"/>
              </a:spcBef>
            </a:pPr>
            <a:r>
              <a:rPr lang="ru-RU" altLang="ru-RU" sz="2000" b="1" dirty="0"/>
              <a:t>Предсказанные значения затем сравниваются с экспериментальными, чтобы подтвердить эффективность NAR.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>
          <a:xfrm>
            <a:off x="10106028" y="6337003"/>
            <a:ext cx="230233" cy="365125"/>
          </a:xfrm>
        </p:spPr>
        <p:txBody>
          <a:bodyPr/>
          <a:lstStyle/>
          <a:p>
            <a:pPr>
              <a:defRPr/>
            </a:pPr>
            <a:fld id="{AA965656-340C-4307-AB18-A9D1F1895653}" type="slidenum">
              <a:rPr lang="ru-RU" smtClean="0"/>
              <a:pPr>
                <a:defRPr/>
              </a:pPr>
              <a:t>13</a:t>
            </a:fld>
            <a:endParaRPr lang="ru-RU" dirty="0"/>
          </a:p>
        </p:txBody>
      </p:sp>
      <p:sp>
        <p:nvSpPr>
          <p:cNvPr id="70662" name="TextBox 2"/>
          <p:cNvSpPr txBox="1">
            <a:spLocks noChangeArrowheads="1"/>
          </p:cNvSpPr>
          <p:nvPr/>
        </p:nvSpPr>
        <p:spPr bwMode="auto">
          <a:xfrm>
            <a:off x="1604045" y="5376121"/>
            <a:ext cx="414347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rgbClr val="FFFFFF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rgbClr val="FFFFFF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rgbClr val="FFFFFF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rgbClr val="FFFFFF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rgbClr val="FFFFFF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ru-RU" altLang="ru-RU" sz="20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Добавление обратной связи</a:t>
            </a:r>
          </a:p>
        </p:txBody>
      </p:sp>
      <p:pic>
        <p:nvPicPr>
          <p:cNvPr id="8" name="Рисунок 6" descr="C:\Users\user\Desktop\NARNET\Безымянный.pn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6000"/>
                    </a14:imgEffect>
                    <a14:imgEffect>
                      <a14:brightnessContrast bright="-49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768" y="2342193"/>
            <a:ext cx="6197025" cy="29432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Дата 1">
            <a:extLst>
              <a:ext uri="{FF2B5EF4-FFF2-40B4-BE49-F238E27FC236}">
                <a16:creationId xmlns:a16="http://schemas.microsoft.com/office/drawing/2014/main" id="{E574B991-1074-4D32-A4DD-510C6322858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502768" y="6350001"/>
            <a:ext cx="1090464" cy="365125"/>
          </a:xfrm>
        </p:spPr>
        <p:txBody>
          <a:bodyPr/>
          <a:lstStyle/>
          <a:p>
            <a:fld id="{D9B1FA70-4076-4801-8FFA-D570E689DA85}" type="datetime1">
              <a:rPr lang="ru-RU" smtClean="0"/>
              <a:t>26.02.2023</a:t>
            </a:fld>
            <a:endParaRPr lang="ru-RU" dirty="0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A86A995A-5A7A-4A47-87F6-EE07870F5C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48200" y="6356351"/>
            <a:ext cx="3608040" cy="365125"/>
          </a:xfrm>
        </p:spPr>
        <p:txBody>
          <a:bodyPr/>
          <a:lstStyle/>
          <a:p>
            <a:r>
              <a:rPr lang="ru-RU" dirty="0" err="1"/>
              <a:t>Ососков</a:t>
            </a:r>
            <a:r>
              <a:rPr lang="ru-RU" dirty="0"/>
              <a:t> Г.А. Машинное обучение</a:t>
            </a:r>
          </a:p>
        </p:txBody>
      </p:sp>
      <p:cxnSp>
        <p:nvCxnSpPr>
          <p:cNvPr id="6" name="Прямая со стрелкой 5">
            <a:extLst>
              <a:ext uri="{FF2B5EF4-FFF2-40B4-BE49-F238E27FC236}">
                <a16:creationId xmlns:a16="http://schemas.microsoft.com/office/drawing/2014/main" id="{6E77CADB-DB33-9797-44D4-E030DED8D177}"/>
              </a:ext>
            </a:extLst>
          </p:cNvPr>
          <p:cNvCxnSpPr>
            <a:cxnSpLocks/>
          </p:cNvCxnSpPr>
          <p:nvPr/>
        </p:nvCxnSpPr>
        <p:spPr>
          <a:xfrm>
            <a:off x="6264769" y="3717800"/>
            <a:ext cx="0" cy="1567632"/>
          </a:xfrm>
          <a:prstGeom prst="straightConnector1">
            <a:avLst/>
          </a:prstGeom>
          <a:ln w="698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 стрелкой 12">
            <a:extLst>
              <a:ext uri="{FF2B5EF4-FFF2-40B4-BE49-F238E27FC236}">
                <a16:creationId xmlns:a16="http://schemas.microsoft.com/office/drawing/2014/main" id="{08565662-070A-F505-6B60-6663DEB6A93A}"/>
              </a:ext>
            </a:extLst>
          </p:cNvPr>
          <p:cNvCxnSpPr>
            <a:cxnSpLocks/>
          </p:cNvCxnSpPr>
          <p:nvPr/>
        </p:nvCxnSpPr>
        <p:spPr>
          <a:xfrm flipH="1">
            <a:off x="1072343" y="5285432"/>
            <a:ext cx="5206879" cy="0"/>
          </a:xfrm>
          <a:prstGeom prst="straightConnector1">
            <a:avLst/>
          </a:prstGeom>
          <a:ln w="698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 стрелкой 15">
            <a:extLst>
              <a:ext uri="{FF2B5EF4-FFF2-40B4-BE49-F238E27FC236}">
                <a16:creationId xmlns:a16="http://schemas.microsoft.com/office/drawing/2014/main" id="{03E234CB-AA1B-F08B-9FD0-B014AD3FED32}"/>
              </a:ext>
            </a:extLst>
          </p:cNvPr>
          <p:cNvCxnSpPr>
            <a:cxnSpLocks/>
          </p:cNvCxnSpPr>
          <p:nvPr/>
        </p:nvCxnSpPr>
        <p:spPr>
          <a:xfrm flipH="1" flipV="1">
            <a:off x="1055440" y="4613748"/>
            <a:ext cx="16903" cy="718543"/>
          </a:xfrm>
          <a:prstGeom prst="straightConnector1">
            <a:avLst/>
          </a:prstGeom>
          <a:ln w="698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1" name="Object 2">
            <a:extLst>
              <a:ext uri="{FF2B5EF4-FFF2-40B4-BE49-F238E27FC236}">
                <a16:creationId xmlns:a16="http://schemas.microsoft.com/office/drawing/2014/main" id="{DD8884B9-A5FB-02D9-D8D7-69B5C8931FC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02903980"/>
              </p:ext>
            </p:extLst>
          </p:nvPr>
        </p:nvGraphicFramePr>
        <p:xfrm>
          <a:off x="6958907" y="2289487"/>
          <a:ext cx="4769039" cy="33766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5" imgW="4133850" imgH="2905125" progId="Origin50.Graph">
                  <p:embed/>
                </p:oleObj>
              </mc:Choice>
              <mc:Fallback>
                <p:oleObj name="Graph" r:id="rId5" imgW="4133850" imgH="2905125" progId="Origin50.Graph">
                  <p:embed/>
                  <p:pic>
                    <p:nvPicPr>
                      <p:cNvPr id="205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4356" t="6203" r="11325"/>
                      <a:stretch>
                        <a:fillRect/>
                      </a:stretch>
                    </p:blipFill>
                    <p:spPr bwMode="auto">
                      <a:xfrm>
                        <a:off x="6958907" y="2289487"/>
                        <a:ext cx="4769039" cy="337664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3A2152B2-AA37-54E7-2D38-350F846EE818}"/>
              </a:ext>
            </a:extLst>
          </p:cNvPr>
          <p:cNvSpPr txBox="1"/>
          <p:nvPr/>
        </p:nvSpPr>
        <p:spPr>
          <a:xfrm>
            <a:off x="6701728" y="5553038"/>
            <a:ext cx="533067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b="1" dirty="0">
                <a:solidFill>
                  <a:srgbClr val="0000FF"/>
                </a:solidFill>
              </a:rPr>
              <a:t>Результат прогнозирования </a:t>
            </a:r>
            <a:r>
              <a:rPr lang="ru-RU" b="1" dirty="0"/>
              <a:t>(</a:t>
            </a:r>
            <a:r>
              <a:rPr lang="ru-RU" b="1" dirty="0">
                <a:solidFill>
                  <a:srgbClr val="FF0000"/>
                </a:solidFill>
              </a:rPr>
              <a:t>справа красным)</a:t>
            </a:r>
          </a:p>
          <a:p>
            <a:pPr algn="ctr"/>
            <a:r>
              <a:rPr lang="ru-RU" sz="2000" b="1" dirty="0">
                <a:solidFill>
                  <a:srgbClr val="0000FF"/>
                </a:solidFill>
              </a:rPr>
              <a:t>устроил разработчиков ИБР-2</a:t>
            </a:r>
            <a:endParaRPr lang="ru-RU" sz="20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29042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42" name="Rectangle 2"/>
          <p:cNvSpPr>
            <a:spLocks noGrp="1" noChangeArrowheads="1"/>
          </p:cNvSpPr>
          <p:nvPr>
            <p:ph type="title"/>
          </p:nvPr>
        </p:nvSpPr>
        <p:spPr>
          <a:xfrm>
            <a:off x="1512198" y="50800"/>
            <a:ext cx="9077821" cy="497880"/>
          </a:xfrm>
        </p:spPr>
        <p:txBody>
          <a:bodyPr/>
          <a:lstStyle/>
          <a:p>
            <a:pPr algn="r"/>
            <a:r>
              <a:rPr lang="ru-RU" altLang="ru-RU" sz="3600" b="1" dirty="0">
                <a:solidFill>
                  <a:srgbClr val="0000FF"/>
                </a:solidFill>
              </a:rPr>
              <a:t>3. МСП в решении генетических задач</a:t>
            </a:r>
            <a:endParaRPr lang="en-US" altLang="ru-RU" sz="3600" b="1" dirty="0">
              <a:solidFill>
                <a:srgbClr val="0000FF"/>
              </a:solidFill>
            </a:endParaRPr>
          </a:p>
        </p:txBody>
      </p:sp>
      <p:graphicFrame>
        <p:nvGraphicFramePr>
          <p:cNvPr id="368644" name="Object 4"/>
          <p:cNvGraphicFramePr>
            <a:graphicFrameLocks noGrp="1" noChangeAspect="1"/>
          </p:cNvGraphicFramePr>
          <p:nvPr>
            <p:ph sz="half" idx="1"/>
          </p:nvPr>
        </p:nvGraphicFramePr>
        <p:xfrm>
          <a:off x="119336" y="1352322"/>
          <a:ext cx="3536538" cy="35134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2" imgW="1206704" imgH="1326957" progId="Photoshop.Image.9">
                  <p:embed/>
                </p:oleObj>
              </mc:Choice>
              <mc:Fallback>
                <p:oleObj name="Image" r:id="rId2" imgW="1206704" imgH="1326957" progId="Photoshop.Image.9">
                  <p:embed/>
                  <p:pic>
                    <p:nvPicPr>
                      <p:cNvPr id="368644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lum bright="-6000" contrast="36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9336" y="1352322"/>
                        <a:ext cx="3536538" cy="351346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8646" name="Text Box 6"/>
          <p:cNvSpPr txBox="1">
            <a:spLocks noChangeArrowheads="1"/>
          </p:cNvSpPr>
          <p:nvPr/>
        </p:nvSpPr>
        <p:spPr bwMode="auto">
          <a:xfrm>
            <a:off x="3819098" y="531666"/>
            <a:ext cx="8253566" cy="1138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1429" tIns="45715" rIns="91429" bIns="45715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altLang="ru-RU" sz="17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Генетику </a:t>
            </a:r>
            <a:r>
              <a:rPr kumimoji="0" lang="ru-RU" altLang="ru-RU" sz="17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глиадинов</a:t>
            </a:r>
            <a:r>
              <a:rPr kumimoji="0" lang="ru-RU" altLang="ru-RU" sz="17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(спирторастворимых белков) изучают путем </a:t>
            </a:r>
            <a:r>
              <a:rPr kumimoji="0" lang="ru-RU" altLang="ru-RU" sz="17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электорофореза</a:t>
            </a:r>
            <a:r>
              <a:rPr kumimoji="0" lang="ru-RU" altLang="ru-RU" sz="17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на гелевой подложке сразу 17 белковых образцов. Каждая из образующихся 17-ти </a:t>
            </a:r>
            <a:r>
              <a:rPr kumimoji="0" lang="ru-RU" altLang="ru-RU" sz="1700" b="1" i="0" u="none" strike="noStrike" kern="1200" cap="none" spc="0" normalizeH="0" baseline="0" noProof="0" dirty="0" err="1">
                <a:ln>
                  <a:noFill/>
                </a:ln>
                <a:solidFill>
                  <a:srgbClr val="D53807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электрофореграмм</a:t>
            </a:r>
            <a:r>
              <a:rPr kumimoji="0" lang="ru-RU" altLang="ru-RU" sz="1700" b="1" i="0" u="none" strike="noStrike" kern="1200" cap="none" spc="0" normalizeH="0" baseline="0" noProof="0" dirty="0">
                <a:ln>
                  <a:noFill/>
                </a:ln>
                <a:solidFill>
                  <a:srgbClr val="D53807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</a:t>
            </a:r>
            <a:r>
              <a:rPr kumimoji="0" lang="ru-RU" altLang="ru-RU" sz="17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после ее оцифровки дает </a:t>
            </a:r>
            <a:r>
              <a:rPr kumimoji="0" lang="ru-RU" altLang="ru-RU" sz="17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денситографический</a:t>
            </a:r>
            <a:r>
              <a:rPr kumimoji="0" lang="ru-RU" altLang="ru-RU" sz="17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спектр, состоящий из 4 тыс. пикселей. </a:t>
            </a:r>
            <a:endParaRPr kumimoji="0" lang="en-US" altLang="ru-RU" sz="17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368647" name="Text Box 7"/>
          <p:cNvSpPr txBox="1">
            <a:spLocks noChangeArrowheads="1"/>
          </p:cNvSpPr>
          <p:nvPr/>
        </p:nvSpPr>
        <p:spPr bwMode="auto">
          <a:xfrm>
            <a:off x="153725" y="4797833"/>
            <a:ext cx="3280084" cy="830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1429" tIns="45715" rIns="91429" bIns="45715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alt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Пример многодорожечной </a:t>
            </a:r>
            <a:r>
              <a:rPr kumimoji="0" lang="ru-RU" altLang="ru-RU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электрофореграммы</a:t>
            </a:r>
            <a:r>
              <a:rPr kumimoji="0" lang="ru-RU" alt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для 17 сортов пшеницы</a:t>
            </a:r>
            <a:endParaRPr kumimoji="0" lang="en-US" altLang="ru-RU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368649" name="Picture 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7486" y="1670429"/>
            <a:ext cx="8253566" cy="2370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8650" name="Text Box 10"/>
          <p:cNvSpPr txBox="1">
            <a:spLocks noChangeArrowheads="1"/>
          </p:cNvSpPr>
          <p:nvPr/>
        </p:nvSpPr>
        <p:spPr bwMode="auto">
          <a:xfrm>
            <a:off x="4114800" y="4406058"/>
            <a:ext cx="7813849" cy="923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1429" tIns="45715" rIns="91429" bIns="45715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alt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Такой спектр – генетический маркер, уникальный для каждого белка и опытный эксперт по спектру может точно распознать сорт как по отпечатку пальца. </a:t>
            </a:r>
            <a:endParaRPr kumimoji="0" lang="en-US" altLang="ru-RU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368651" name="Text Box 11"/>
          <p:cNvSpPr txBox="1">
            <a:spLocks noChangeArrowheads="1"/>
          </p:cNvSpPr>
          <p:nvPr/>
        </p:nvSpPr>
        <p:spPr bwMode="auto">
          <a:xfrm>
            <a:off x="153725" y="5616355"/>
            <a:ext cx="11928648" cy="7694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1429" tIns="45715" rIns="91429" bIns="45715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altLang="ru-RU" sz="2000" b="1" i="0" u="none" strike="noStrike" kern="1200" cap="none" spc="0" normalizeH="0" baseline="0" noProof="0" dirty="0">
                <a:ln>
                  <a:noFill/>
                </a:ln>
                <a:solidFill>
                  <a:srgbClr val="D53807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Процедура такой классификации крайне важна в радиобиологии, а также в сельском хозяйстве для отбора чистых сортов</a:t>
            </a:r>
            <a:r>
              <a:rPr kumimoji="0" lang="ru-RU" alt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D53807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.                    </a:t>
            </a:r>
            <a:r>
              <a:rPr kumimoji="0" lang="ru-RU" altLang="ru-RU" sz="24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Поэтому ее надо автоматизировать!</a:t>
            </a:r>
            <a:endParaRPr kumimoji="0" lang="en-US" altLang="ru-RU" sz="2400" b="1" i="0" u="none" strike="noStrike" kern="1200" cap="none" spc="0" normalizeH="0" baseline="0" noProof="0" dirty="0">
              <a:ln>
                <a:noFill/>
              </a:ln>
              <a:solidFill>
                <a:srgbClr val="0000CC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graphicFrame>
        <p:nvGraphicFramePr>
          <p:cNvPr id="368656" name="Object 16"/>
          <p:cNvGraphicFramePr>
            <a:graphicFrameLocks noGrp="1" noChangeAspect="1"/>
          </p:cNvGraphicFramePr>
          <p:nvPr>
            <p:ph sz="half" idx="2"/>
          </p:nvPr>
        </p:nvGraphicFramePr>
        <p:xfrm>
          <a:off x="4223793" y="4075410"/>
          <a:ext cx="7704856" cy="250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5" imgW="9866667" imgH="495369" progId="">
                  <p:embed/>
                </p:oleObj>
              </mc:Choice>
              <mc:Fallback>
                <p:oleObj r:id="rId5" imgW="9866667" imgH="495369" progId="">
                  <p:embed/>
                  <p:pic>
                    <p:nvPicPr>
                      <p:cNvPr id="368656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7">
                                <a14:imgEffect>
                                  <a14:sharpenSoften amount="23000"/>
                                </a14:imgEffect>
                                <a14:imgEffect>
                                  <a14:saturation sat="15000"/>
                                </a14:imgEffect>
                                <a14:imgEffect>
                                  <a14:brightnessContrast bright="-9000" contrast="47000"/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23793" y="4075410"/>
                        <a:ext cx="7704856" cy="250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8658" name="Text Box 18"/>
          <p:cNvSpPr txBox="1">
            <a:spLocks noChangeArrowheads="1"/>
          </p:cNvSpPr>
          <p:nvPr/>
        </p:nvSpPr>
        <p:spPr bwMode="auto">
          <a:xfrm>
            <a:off x="407368" y="499929"/>
            <a:ext cx="3474134" cy="8925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5" rIns="91429" bIns="45715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altLang="ru-RU" sz="2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Радиобиология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altLang="ru-RU" sz="2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генетика протеинов</a:t>
            </a:r>
            <a:endParaRPr kumimoji="0" lang="en-US" altLang="ru-RU" sz="2600" b="1" i="1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1981200" y="6525619"/>
            <a:ext cx="2133600" cy="195857"/>
          </a:xfr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A28DD4D-C412-49E3-9016-9642A879A9A1}" type="datetime1">
              <a:rPr kumimoji="0" lang="ru-RU" altLang="ru-RU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26.02.2023</a:t>
            </a:fld>
            <a:endParaRPr kumimoji="0" lang="ru-RU" altLang="ru-RU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4648200" y="6453337"/>
            <a:ext cx="3752056" cy="268139"/>
          </a:xfrm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altLang="ru-RU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Ососков Г.А. Машинное обучение</a:t>
            </a:r>
            <a:endParaRPr kumimoji="0" lang="ru-RU" altLang="ru-RU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482730" y="6589863"/>
            <a:ext cx="2133600" cy="268139"/>
          </a:xfrm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BD9BABC-D026-4351-9880-753067DD057D}" type="slidenum">
              <a:rPr kumimoji="0" lang="ru-RU" altLang="ru-RU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ru-RU" altLang="ru-RU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778662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4" name="Rectangle 4"/>
          <p:cNvSpPr>
            <a:spLocks noChangeArrowheads="1"/>
          </p:cNvSpPr>
          <p:nvPr/>
        </p:nvSpPr>
        <p:spPr bwMode="auto">
          <a:xfrm>
            <a:off x="-106522" y="-12724"/>
            <a:ext cx="9144000" cy="417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29" tIns="45715" rIns="91429" bIns="45715" anchor="ctr"/>
          <a:lstStyle>
            <a:lvl1pPr algn="ctr">
              <a:defRPr sz="4400">
                <a:solidFill>
                  <a:schemeClr val="tx1"/>
                </a:solidFill>
                <a:latin typeface="Calibri" pitchFamily="34" charset="0"/>
              </a:defRPr>
            </a:lvl1pPr>
            <a:lvl2pPr algn="ctr"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altLang="ru-RU" sz="32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МСП для генетической классификации белков</a:t>
            </a:r>
          </a:p>
        </p:txBody>
      </p:sp>
      <p:sp>
        <p:nvSpPr>
          <p:cNvPr id="30725" name="Text Box 5"/>
          <p:cNvSpPr txBox="1">
            <a:spLocks noChangeArrowheads="1"/>
          </p:cNvSpPr>
          <p:nvPr/>
        </p:nvSpPr>
        <p:spPr bwMode="auto">
          <a:xfrm>
            <a:off x="119336" y="467504"/>
            <a:ext cx="12072664" cy="51706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1429" tIns="45715" rIns="91429" bIns="45715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800100" indent="-34290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308100" indent="-3429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830388" indent="-3429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352675" indent="-3429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809875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3267075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724275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4181475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altLang="ru-RU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Нейросетевая</a:t>
            </a:r>
            <a:r>
              <a:rPr kumimoji="0" lang="ru-RU" altLang="ru-RU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 классификация электрофореграмм </a:t>
            </a:r>
            <a:r>
              <a:rPr kumimoji="0" lang="ru-RU" altLang="ru-RU" sz="22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для важной задачи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altLang="ru-RU" sz="22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отбора сортов твердой пшеницы</a:t>
            </a:r>
            <a:endParaRPr kumimoji="0" lang="en-US" altLang="ru-RU" sz="2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alt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Полученная обучающая выборка для 50 сортов состояла из </a:t>
            </a: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3225</a:t>
            </a:r>
            <a:r>
              <a:rPr kumimoji="0" lang="en-US" alt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</a:t>
            </a:r>
            <a:r>
              <a:rPr kumimoji="0" lang="ru-RU" altLang="ru-RU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денситограмм</a:t>
            </a:r>
            <a:r>
              <a:rPr kumimoji="0" lang="ru-RU" alt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,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alt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предварительно классифицированных экспертами и маркированных по сортам.</a:t>
            </a:r>
            <a:endParaRPr kumimoji="0" lang="en-US" altLang="ru-RU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ru-RU" sz="5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altLang="ru-RU" sz="2200" b="1" i="0" u="sng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Проклятье размерности</a:t>
            </a:r>
            <a:endParaRPr kumimoji="0" lang="en-US" altLang="ru-RU" sz="22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alt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вход</a:t>
            </a:r>
            <a:r>
              <a:rPr kumimoji="0" lang="en-US" alt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: 4000 </a:t>
            </a:r>
            <a:r>
              <a:rPr kumimoji="0" lang="ru-RU" alt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отсчетов</a:t>
            </a:r>
            <a:endParaRPr kumimoji="0" lang="en-US" altLang="ru-RU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alt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выход</a:t>
            </a:r>
            <a:r>
              <a:rPr kumimoji="0" lang="en-US" alt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: 50 </a:t>
            </a:r>
            <a:r>
              <a:rPr kumimoji="0" lang="ru-RU" alt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сортов</a:t>
            </a:r>
            <a:endParaRPr kumimoji="0" lang="en-US" altLang="ru-RU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alt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Размерность ИНС </a:t>
            </a:r>
            <a:r>
              <a:rPr kumimoji="0" lang="en-US" alt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D</a:t>
            </a:r>
            <a:r>
              <a:rPr kumimoji="0" lang="en-US" alt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=4000*256+256*50&gt;</a:t>
            </a:r>
            <a:r>
              <a:rPr kumimoji="0" lang="en-US" alt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10</a:t>
            </a:r>
            <a:r>
              <a:rPr kumimoji="0" lang="en-US" altLang="ru-RU" sz="1800" b="1" i="0" u="none" strike="noStrike" kern="1200" cap="none" spc="0" normalizeH="0" baseline="300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6,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alt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Т.е. </a:t>
            </a:r>
            <a:r>
              <a:rPr kumimoji="0" lang="ru-RU" alt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миллионы весов </a:t>
            </a:r>
            <a:r>
              <a:rPr kumimoji="0" lang="ru-RU" alt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или уравнений для решения</a:t>
            </a:r>
            <a:endParaRPr kumimoji="0" lang="en-US" altLang="ru-RU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alt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методом обратного распространения ошибки</a:t>
            </a:r>
            <a:r>
              <a:rPr kumimoji="0" lang="en-US" alt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!</a:t>
            </a:r>
            <a:endParaRPr kumimoji="0" lang="ru-RU" altLang="ru-RU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ru-RU" sz="5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altLang="ru-RU" sz="2000" b="1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Необходимо кардинально сокращение  входных данных без потери их информативности</a:t>
            </a:r>
            <a:endParaRPr kumimoji="0" lang="en-US" altLang="ru-RU" sz="2000" b="1" i="0" u="none" strike="noStrike" kern="1200" cap="none" spc="0" normalizeH="0" baseline="0" noProof="0" dirty="0">
              <a:ln>
                <a:noFill/>
              </a:ln>
              <a:solidFill>
                <a:srgbClr val="FF33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ru-RU" altLang="ru-RU" sz="8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alt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Были применены различные методы сокращения размерности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ru-RU" sz="6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ru-RU" alt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Огрубление данных с 4000 на 200 зон</a:t>
            </a:r>
            <a:r>
              <a:rPr kumimoji="0" lang="en-US" alt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ru-RU" alt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Фурье и вейвлет анализ</a:t>
            </a:r>
            <a:endParaRPr kumimoji="0" lang="en-US" altLang="ru-RU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ru-RU" alt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Выделение главных компонент</a:t>
            </a:r>
            <a:endParaRPr kumimoji="0" lang="en-US" altLang="ru-RU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ru-RU" alt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Ранжирование пиков по их амплитудам</a:t>
            </a:r>
          </a:p>
        </p:txBody>
      </p:sp>
      <p:pic>
        <p:nvPicPr>
          <p:cNvPr id="30726" name="Picture 6"/>
          <p:cNvPicPr>
            <a:picLocks noChangeAspect="1" noChangeArrowheads="1"/>
          </p:cNvPicPr>
          <p:nvPr/>
        </p:nvPicPr>
        <p:blipFill>
          <a:blip r:embed="rId2">
            <a:lum bright="2000" contrast="3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2294" y="1764138"/>
            <a:ext cx="6070369" cy="18074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0727" name="AutoShape 7"/>
          <p:cNvSpPr>
            <a:spLocks noChangeArrowheads="1"/>
          </p:cNvSpPr>
          <p:nvPr/>
        </p:nvSpPr>
        <p:spPr bwMode="auto">
          <a:xfrm>
            <a:off x="2740810" y="2229530"/>
            <a:ext cx="3261484" cy="161050"/>
          </a:xfrm>
          <a:prstGeom prst="rightArrow">
            <a:avLst>
              <a:gd name="adj1" fmla="val 50000"/>
              <a:gd name="adj2" fmla="val 300184"/>
            </a:avLst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5" rIns="91429" bIns="45715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graphicFrame>
        <p:nvGraphicFramePr>
          <p:cNvPr id="30733" name="Object 13"/>
          <p:cNvGraphicFramePr>
            <a:graphicFrameLocks noChangeAspect="1"/>
          </p:cNvGraphicFramePr>
          <p:nvPr/>
        </p:nvGraphicFramePr>
        <p:xfrm>
          <a:off x="5213543" y="4420978"/>
          <a:ext cx="144462" cy="10815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1112381" imgH="3543607" progId="">
                  <p:embed/>
                </p:oleObj>
              </mc:Choice>
              <mc:Fallback>
                <p:oleObj r:id="rId3" imgW="1112381" imgH="3543607" progId="">
                  <p:embed/>
                  <p:pic>
                    <p:nvPicPr>
                      <p:cNvPr id="30733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13543" y="4420978"/>
                        <a:ext cx="144462" cy="108157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734" name="Text Box 14"/>
          <p:cNvSpPr txBox="1">
            <a:spLocks noChangeArrowheads="1"/>
          </p:cNvSpPr>
          <p:nvPr/>
        </p:nvSpPr>
        <p:spPr bwMode="auto">
          <a:xfrm>
            <a:off x="5358005" y="4286792"/>
            <a:ext cx="4064723" cy="13234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1429" tIns="45715" rIns="91429" bIns="45715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alt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Удалось добиться сокращения входа </a:t>
            </a:r>
            <a:r>
              <a:rPr kumimoji="0" lang="ru-RU" altLang="ru-RU" sz="1600" b="1" i="0" u="sng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на два порядка</a:t>
            </a:r>
            <a:r>
              <a:rPr kumimoji="0" lang="ru-RU" alt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, но нейронная сеть показывала недопустимо низкую эффективность классификации уже для 10-15 сортов</a:t>
            </a:r>
            <a:endParaRPr kumimoji="0" lang="ru-RU" altLang="ru-RU" sz="1600" b="1" i="0" u="sng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39947" name="Picture 1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9918" y="257695"/>
            <a:ext cx="2455991" cy="15644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48" name="Picture 1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2396" y="3922492"/>
            <a:ext cx="2649936" cy="18074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1981200" y="6453337"/>
            <a:ext cx="2133600" cy="268139"/>
          </a:xfr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4F5F2B-6C3A-4CF2-AD60-7731F8A10208}" type="datetime1">
              <a:rPr kumimoji="0" lang="ru-RU" altLang="ru-RU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26.02.2023</a:t>
            </a:fld>
            <a:endParaRPr kumimoji="0" lang="ru-RU" altLang="ru-RU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3954064" y="6525346"/>
            <a:ext cx="3870128" cy="268139"/>
          </a:xfrm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altLang="ru-RU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Ососков Г.А. Машинное обучение</a:t>
            </a:r>
            <a:endParaRPr kumimoji="0" lang="ru-RU" altLang="ru-RU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077200" y="6453337"/>
            <a:ext cx="2133600" cy="268139"/>
          </a:xfrm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A78442F-AA51-453E-A45D-AEAE194BB88B}" type="slidenum">
              <a:rPr kumimoji="0" lang="ru-RU" altLang="ru-RU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89BC693-2941-C9BB-D04A-9032926A211D}"/>
              </a:ext>
            </a:extLst>
          </p:cNvPr>
          <p:cNvSpPr txBox="1"/>
          <p:nvPr/>
        </p:nvSpPr>
        <p:spPr>
          <a:xfrm>
            <a:off x="119336" y="5847949"/>
            <a:ext cx="1200657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2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Для решения этой задачи </a:t>
            </a:r>
            <a:r>
              <a:rPr kumimoji="0" lang="ru-RU" sz="2200" b="1" i="0" u="sng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требовался новый, более глубокий тип нейронной сети</a:t>
            </a:r>
          </a:p>
        </p:txBody>
      </p:sp>
    </p:spTree>
    <p:extLst>
      <p:ext uri="{BB962C8B-B14F-4D97-AF65-F5344CB8AC3E}">
        <p14:creationId xmlns:p14="http://schemas.microsoft.com/office/powerpoint/2010/main" val="30494523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529925"/>
            <a:ext cx="12192000" cy="6361411"/>
          </a:xfrm>
          <a:prstGeom prst="rect">
            <a:avLst/>
          </a:prstGeom>
        </p:spPr>
        <p:txBody>
          <a:bodyPr wrap="square" lIns="91429" tIns="45715" rIns="91429" bIns="45715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Новые технологические достижения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: </a:t>
            </a:r>
            <a:r>
              <a:rPr kumimoji="0" lang="ru-RU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Суперкомпьютеры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, </a:t>
            </a:r>
            <a:r>
              <a:rPr kumimoji="0" lang="ru-RU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карты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GPU, </a:t>
            </a:r>
            <a:r>
              <a:rPr kumimoji="0" lang="ru-RU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параллелизм обработки, виртуализация и облачные технологии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. </a:t>
            </a:r>
            <a:endParaRPr kumimoji="0" lang="ru-RU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Биологические открытия о мозге: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</a:t>
            </a:r>
            <a:r>
              <a:rPr kumimoji="0" lang="ru-RU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многослойность архитектуры, непосредственное восприятие пространственных объектов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base" latinLnBrk="0" hangingPunct="1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Эпоха Больших Данных</a:t>
            </a:r>
            <a:r>
              <a:rPr kumimoji="0" lang="ru-RU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. </a:t>
            </a:r>
            <a:r>
              <a:rPr kumimoji="0" lang="ru-RU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Достигнут уже </a:t>
            </a:r>
            <a:r>
              <a:rPr kumimoji="0" lang="ru-RU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экзабайтный</a:t>
            </a:r>
            <a:r>
              <a:rPr kumimoji="0" lang="ru-RU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уровень потоков получаемых данных в современных и, особенно, планируемых экспериментах в физике высоких энергий и других научных и экономических областях</a:t>
            </a:r>
          </a:p>
          <a:p>
            <a:pPr marL="0" marR="0" lvl="0" indent="0" algn="l" defTabSz="914400" rtl="0" eaLnBrk="1" fontAlgn="base" latinLnBrk="0" hangingPunct="1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ru-RU" sz="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Решаемые задачи становятся все более сложными и, чтобы простая нейросеть могла их адекватно моделировать, </a:t>
            </a:r>
            <a:r>
              <a:rPr kumimoji="0" lang="ru-RU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принимать на вход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2D </a:t>
            </a:r>
            <a:r>
              <a:rPr kumimoji="0" lang="ru-RU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и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3D </a:t>
            </a:r>
            <a:r>
              <a:rPr kumimoji="0" lang="ru-RU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объекты</a:t>
            </a:r>
            <a:r>
              <a:rPr kumimoji="0" lang="ru-RU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, ее архитектура должна становиться все более глубокой, путем добавления больше скрытых слоев, усложнения структуры и параметризации.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</a:t>
            </a:r>
            <a:endParaRPr kumimoji="0" lang="ru-RU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Однако простое увеличение числа скрытых слоев приводило к экспоненциальному росту межнейронных соединений  и проблеме с </a:t>
            </a:r>
            <a:r>
              <a:rPr kumimoji="0" lang="ru-RU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«проклятьем размерности», к переобучению сети или застреванию её минимизируемой ошибки в локальном минимуме</a:t>
            </a:r>
            <a:r>
              <a:rPr kumimoji="0" lang="ru-RU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. </a:t>
            </a:r>
          </a:p>
          <a:p>
            <a:pPr marL="0" marR="0" lvl="0" indent="0" algn="l" defTabSz="914400" rtl="0" eaLnBrk="1" fontAlgn="base" latinLnBrk="0" hangingPunct="1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ru-RU" sz="5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2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Возникла необходимость в глубоких нейросетях и новых методах их обучения, обеспечивающих </a:t>
            </a:r>
            <a:r>
              <a:rPr kumimoji="0" lang="ru-RU" sz="2200" b="1" i="0" u="sng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высокую эффективность работы, параллельность и масштабируемость реализации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0"/>
            <a:ext cx="12192000" cy="523210"/>
          </a:xfrm>
          <a:prstGeom prst="rect">
            <a:avLst/>
          </a:prstGeom>
          <a:noFill/>
        </p:spPr>
        <p:txBody>
          <a:bodyPr wrap="square" lIns="91429" tIns="45715" rIns="91429" bIns="45715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Предпосылки и неизбежность появления глубоких нейросетей</a:t>
            </a:r>
            <a:endParaRPr kumimoji="0" lang="ru-RU" sz="2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>
          <a:xfrm>
            <a:off x="1981200" y="6453337"/>
            <a:ext cx="2133600" cy="268139"/>
          </a:xfr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F81B3EF-514D-4351-856E-F59B7068E8BC}" type="datetime1">
              <a:rPr kumimoji="0" lang="ru-RU" altLang="ru-RU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26.02.2023</a:t>
            </a:fld>
            <a:endParaRPr kumimoji="0" lang="ru-RU" altLang="ru-RU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>
          <a:xfrm>
            <a:off x="4648200" y="6453337"/>
            <a:ext cx="3896072" cy="268139"/>
          </a:xfrm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altLang="ru-RU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Ососков Г.А. Машинное обучение</a:t>
            </a:r>
            <a:endParaRPr kumimoji="0" lang="ru-RU" altLang="ru-RU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A78442F-AA51-453E-A45D-AEAE194BB88B}" type="slidenum">
              <a:rPr kumimoji="0" lang="ru-RU" altLang="ru-RU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488452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0981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6150" y="2123056"/>
            <a:ext cx="3045580" cy="22290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>
          <a:xfrm>
            <a:off x="1981200" y="6525345"/>
            <a:ext cx="2133600" cy="196131"/>
          </a:xfrm>
        </p:spPr>
        <p:txBody>
          <a:bodyPr/>
          <a:lstStyle/>
          <a:p>
            <a:fld id="{3EACEB18-53A9-42F8-A20E-EAC7530E3F41}" type="datetime1">
              <a:rPr lang="ru-RU" altLang="ru-RU" smtClean="0">
                <a:solidFill>
                  <a:srgbClr val="000000"/>
                </a:solidFill>
              </a:rPr>
              <a:t>26.02.2023</a:t>
            </a:fld>
            <a:endParaRPr lang="ru-RU" altLang="ru-RU" dirty="0">
              <a:solidFill>
                <a:srgbClr val="000000"/>
              </a:solidFill>
            </a:endParaRPr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>
          <a:xfrm>
            <a:off x="4655840" y="6555012"/>
            <a:ext cx="4328120" cy="285862"/>
          </a:xfrm>
        </p:spPr>
        <p:txBody>
          <a:bodyPr/>
          <a:lstStyle/>
          <a:p>
            <a:r>
              <a:rPr lang="ru-RU" altLang="ru-RU">
                <a:solidFill>
                  <a:srgbClr val="000000"/>
                </a:solidFill>
              </a:rPr>
              <a:t>Ососков Г.А. Машинное обучение</a:t>
            </a:r>
            <a:endParaRPr lang="ru-RU" altLang="ru-RU" dirty="0">
              <a:solidFill>
                <a:srgbClr val="000000"/>
              </a:solidFill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8077200" y="6453337"/>
            <a:ext cx="2133600" cy="268139"/>
          </a:xfrm>
        </p:spPr>
        <p:txBody>
          <a:bodyPr/>
          <a:lstStyle/>
          <a:p>
            <a:fld id="{5A78442F-AA51-453E-A45D-AEAE194BB88B}" type="slidenum">
              <a:rPr lang="ru-RU" altLang="ru-RU" smtClean="0">
                <a:solidFill>
                  <a:srgbClr val="000000"/>
                </a:solidFill>
              </a:rPr>
              <a:pPr/>
              <a:t>17</a:t>
            </a:fld>
            <a:endParaRPr lang="ru-RU" altLang="ru-RU" dirty="0">
              <a:solidFill>
                <a:srgbClr val="00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703513" y="1"/>
            <a:ext cx="8856984" cy="806364"/>
          </a:xfrm>
          <a:prstGeom prst="rect">
            <a:avLst/>
          </a:prstGeom>
          <a:noFill/>
        </p:spPr>
        <p:txBody>
          <a:bodyPr wrap="square" lIns="91429" tIns="45715" rIns="91429" bIns="45715" rtlCol="0">
            <a:spAutoFit/>
          </a:bodyPr>
          <a:lstStyle/>
          <a:p>
            <a:pPr algn="ctr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sz="3200" b="1" dirty="0">
                <a:solidFill>
                  <a:srgbClr val="0000FF"/>
                </a:solidFill>
              </a:rPr>
              <a:t>Различные типы глубоких </a:t>
            </a:r>
            <a:r>
              <a:rPr lang="ru-RU" sz="3200" b="1" dirty="0" err="1">
                <a:solidFill>
                  <a:srgbClr val="0000FF"/>
                </a:solidFill>
              </a:rPr>
              <a:t>нейросетей</a:t>
            </a:r>
            <a:endParaRPr lang="en-US" sz="3200" b="1" dirty="0">
              <a:solidFill>
                <a:srgbClr val="0000FF"/>
              </a:solidFill>
            </a:endParaRPr>
          </a:p>
          <a:p>
            <a:pPr algn="ctr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sz="2600" b="1" dirty="0">
                <a:solidFill>
                  <a:srgbClr val="0000FF"/>
                </a:solidFill>
              </a:rPr>
              <a:t>и проблемы их обучения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62460" y="620689"/>
            <a:ext cx="12126228" cy="1877427"/>
          </a:xfrm>
          <a:prstGeom prst="rect">
            <a:avLst/>
          </a:prstGeom>
          <a:noFill/>
        </p:spPr>
        <p:txBody>
          <a:bodyPr wrap="square" lIns="91429" tIns="45715" rIns="91429" bIns="45715" rtlCol="0">
            <a:spAutoFit/>
          </a:bodyPr>
          <a:lstStyle/>
          <a:p>
            <a:pPr marL="342861" lvl="2" indent="-342861" fontAlgn="base">
              <a:spcBef>
                <a:spcPct val="0"/>
              </a:spcBef>
              <a:spcAft>
                <a:spcPct val="0"/>
              </a:spcAft>
              <a:buFontTx/>
              <a:buAutoNum type="arabicPeriod"/>
            </a:pPr>
            <a:r>
              <a:rPr lang="ru-RU" sz="2800" b="1" u="sng" dirty="0">
                <a:solidFill>
                  <a:srgbClr val="0000FF"/>
                </a:solidFill>
              </a:rPr>
              <a:t>Многослойная прямоточная нейронная сеть</a:t>
            </a:r>
          </a:p>
          <a:p>
            <a:pPr marL="0" lvl="2" fontAlgn="base">
              <a:spcBef>
                <a:spcPct val="0"/>
              </a:spcBef>
              <a:spcAft>
                <a:spcPct val="0"/>
              </a:spcAft>
            </a:pPr>
            <a:r>
              <a:rPr lang="ru-RU" sz="1600" b="1" dirty="0">
                <a:solidFill>
                  <a:srgbClr val="000000"/>
                </a:solidFill>
              </a:rPr>
              <a:t>Задана обучающая выборка (</a:t>
            </a:r>
            <a:r>
              <a:rPr lang="en-US" sz="1600" b="1" dirty="0">
                <a:solidFill>
                  <a:srgbClr val="000000"/>
                </a:solidFill>
              </a:rPr>
              <a:t>X</a:t>
            </a:r>
            <a:r>
              <a:rPr lang="en-US" sz="1600" b="1" baseline="-25000" dirty="0">
                <a:solidFill>
                  <a:srgbClr val="000000"/>
                </a:solidFill>
              </a:rPr>
              <a:t>i</a:t>
            </a:r>
            <a:r>
              <a:rPr lang="ru-RU" sz="1600" b="1" dirty="0">
                <a:solidFill>
                  <a:srgbClr val="000000"/>
                </a:solidFill>
              </a:rPr>
              <a:t>,</a:t>
            </a:r>
            <a:r>
              <a:rPr lang="en-US" sz="1600" b="1" dirty="0" err="1">
                <a:solidFill>
                  <a:srgbClr val="000000"/>
                </a:solidFill>
              </a:rPr>
              <a:t>Z</a:t>
            </a:r>
            <a:r>
              <a:rPr lang="en-US" sz="1600" b="1" baseline="-25000" dirty="0" err="1">
                <a:solidFill>
                  <a:srgbClr val="000000"/>
                </a:solidFill>
              </a:rPr>
              <a:t>i</a:t>
            </a:r>
            <a:r>
              <a:rPr lang="ru-RU" sz="1600" b="1" dirty="0">
                <a:solidFill>
                  <a:srgbClr val="000000"/>
                </a:solidFill>
              </a:rPr>
              <a:t>). Инициируем веса</a:t>
            </a:r>
            <a:r>
              <a:rPr lang="ru-RU" sz="1600" b="1" i="1" dirty="0">
                <a:solidFill>
                  <a:srgbClr val="000000"/>
                </a:solidFill>
              </a:rPr>
              <a:t> </a:t>
            </a:r>
            <a:r>
              <a:rPr lang="en-US" sz="1600" b="1" i="1" dirty="0" err="1">
                <a:solidFill>
                  <a:srgbClr val="000000"/>
                </a:solidFill>
              </a:rPr>
              <a:t>w</a:t>
            </a:r>
            <a:r>
              <a:rPr lang="en-US" sz="1600" b="1" i="1" baseline="-25000" dirty="0" err="1">
                <a:solidFill>
                  <a:srgbClr val="000000"/>
                </a:solidFill>
              </a:rPr>
              <a:t>ij</a:t>
            </a:r>
            <a:r>
              <a:rPr lang="ru-RU" sz="1600" b="1" i="1" dirty="0">
                <a:solidFill>
                  <a:srgbClr val="000000"/>
                </a:solidFill>
              </a:rPr>
              <a:t>, </a:t>
            </a:r>
            <a:r>
              <a:rPr lang="ru-RU" sz="1600" b="1" dirty="0">
                <a:solidFill>
                  <a:srgbClr val="000000"/>
                </a:solidFill>
              </a:rPr>
              <a:t>выбираем</a:t>
            </a:r>
            <a:r>
              <a:rPr lang="ru-RU" sz="1600" b="1" i="1" dirty="0">
                <a:solidFill>
                  <a:srgbClr val="000000"/>
                </a:solidFill>
              </a:rPr>
              <a:t> </a:t>
            </a:r>
            <a:r>
              <a:rPr lang="ru-RU" sz="1600" b="1" dirty="0">
                <a:solidFill>
                  <a:srgbClr val="000000"/>
                </a:solidFill>
              </a:rPr>
              <a:t>активационную функцию</a:t>
            </a:r>
            <a:r>
              <a:rPr lang="ru-RU" sz="1600" b="1" i="1" dirty="0">
                <a:solidFill>
                  <a:srgbClr val="000000"/>
                </a:solidFill>
              </a:rPr>
              <a:t> </a:t>
            </a:r>
            <a:r>
              <a:rPr lang="en-US" sz="1600" b="1" i="1" dirty="0">
                <a:solidFill>
                  <a:srgbClr val="000000"/>
                </a:solidFill>
              </a:rPr>
              <a:t>g</a:t>
            </a:r>
            <a:r>
              <a:rPr lang="ru-RU" sz="1600" b="1" i="1" dirty="0">
                <a:solidFill>
                  <a:srgbClr val="000000"/>
                </a:solidFill>
              </a:rPr>
              <a:t>(</a:t>
            </a:r>
            <a:r>
              <a:rPr lang="en-US" sz="1600" b="1" i="1" dirty="0">
                <a:solidFill>
                  <a:srgbClr val="000000"/>
                </a:solidFill>
              </a:rPr>
              <a:t>x</a:t>
            </a:r>
            <a:r>
              <a:rPr lang="ru-RU" sz="1600" b="1" i="1" dirty="0">
                <a:solidFill>
                  <a:srgbClr val="000000"/>
                </a:solidFill>
              </a:rPr>
              <a:t>) </a:t>
            </a:r>
            <a:r>
              <a:rPr lang="ru-RU" sz="1600" b="1" dirty="0">
                <a:solidFill>
                  <a:srgbClr val="000000"/>
                </a:solidFill>
              </a:rPr>
              <a:t>(обычно </a:t>
            </a:r>
            <a:r>
              <a:rPr lang="ru-RU" sz="1600" b="1" dirty="0" err="1">
                <a:solidFill>
                  <a:srgbClr val="000000"/>
                </a:solidFill>
              </a:rPr>
              <a:t>сигмоид</a:t>
            </a:r>
            <a:r>
              <a:rPr lang="ru-RU" sz="1600" b="1" dirty="0">
                <a:solidFill>
                  <a:srgbClr val="000000"/>
                </a:solidFill>
              </a:rPr>
              <a:t> </a:t>
            </a:r>
            <a:r>
              <a:rPr lang="ru-RU" sz="1600" b="1" i="1" dirty="0">
                <a:solidFill>
                  <a:srgbClr val="000000"/>
                </a:solidFill>
              </a:rPr>
              <a:t>σ(</a:t>
            </a:r>
            <a:r>
              <a:rPr lang="en-US" sz="1600" b="1" i="1" dirty="0">
                <a:solidFill>
                  <a:srgbClr val="000000"/>
                </a:solidFill>
              </a:rPr>
              <a:t>x</a:t>
            </a:r>
            <a:r>
              <a:rPr lang="ru-RU" sz="1600" b="1" i="1" dirty="0">
                <a:solidFill>
                  <a:srgbClr val="000000"/>
                </a:solidFill>
              </a:rPr>
              <a:t>)</a:t>
            </a:r>
            <a:r>
              <a:rPr lang="ru-RU" sz="1600" b="1" dirty="0">
                <a:solidFill>
                  <a:srgbClr val="000000"/>
                </a:solidFill>
              </a:rPr>
              <a:t>) и обучаем сеть.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ru-RU" sz="1600" b="1" u="sng" dirty="0">
                <a:solidFill>
                  <a:srgbClr val="0000FF"/>
                </a:solidFill>
              </a:rPr>
              <a:t>Прежний опыт: </a:t>
            </a:r>
            <a:r>
              <a:rPr lang="ru-RU" sz="1600" b="1" dirty="0">
                <a:solidFill>
                  <a:srgbClr val="000000"/>
                </a:solidFill>
              </a:rPr>
              <a:t>ч</a:t>
            </a:r>
            <a:r>
              <a:rPr lang="ru-RU" altLang="ru-RU" sz="1600" b="1" dirty="0">
                <a:solidFill>
                  <a:srgbClr val="000000"/>
                </a:solidFill>
              </a:rPr>
              <a:t>тобы обучить сеть применяют </a:t>
            </a:r>
            <a:r>
              <a:rPr lang="ru-RU" altLang="ru-RU" sz="1600" b="1" dirty="0">
                <a:solidFill>
                  <a:srgbClr val="FF0000"/>
                </a:solidFill>
              </a:rPr>
              <a:t>метод  обратного распространения ошибки</a:t>
            </a:r>
            <a:r>
              <a:rPr lang="ru-RU" altLang="ru-RU" sz="1600" b="1" dirty="0">
                <a:solidFill>
                  <a:srgbClr val="0000FF"/>
                </a:solidFill>
              </a:rPr>
              <a:t>, </a:t>
            </a:r>
            <a:r>
              <a:rPr lang="ru-RU" altLang="ru-RU" sz="1600" b="1" dirty="0">
                <a:solidFill>
                  <a:srgbClr val="000000"/>
                </a:solidFill>
              </a:rPr>
              <a:t>когда методом градиентного спуска минимизируют по всем весам </a:t>
            </a:r>
            <a:r>
              <a:rPr lang="ru-RU" altLang="ru-RU" sz="1600" b="1" dirty="0">
                <a:solidFill>
                  <a:srgbClr val="0000FF"/>
                </a:solidFill>
              </a:rPr>
              <a:t>квадратичную функцию ошибки сети: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ru-RU" altLang="ru-RU" sz="1600" b="1" i="1" dirty="0">
                <a:solidFill>
                  <a:srgbClr val="0000FF"/>
                </a:solidFill>
              </a:rPr>
              <a:t>                                                                               </a:t>
            </a:r>
            <a:r>
              <a:rPr lang="en-GB" altLang="ru-RU" sz="2000" b="1" i="1" dirty="0">
                <a:solidFill>
                  <a:srgbClr val="000000"/>
                </a:solidFill>
              </a:rPr>
              <a:t>E=</a:t>
            </a:r>
            <a:r>
              <a:rPr lang="el-GR" altLang="ru-RU" sz="2000" b="1" i="1" dirty="0">
                <a:solidFill>
                  <a:srgbClr val="000000"/>
                </a:solidFill>
              </a:rPr>
              <a:t>Σ</a:t>
            </a:r>
            <a:r>
              <a:rPr lang="en-US" altLang="ru-RU" sz="2000" b="1" i="1" baseline="-25000" dirty="0">
                <a:solidFill>
                  <a:srgbClr val="000000"/>
                </a:solidFill>
              </a:rPr>
              <a:t>m</a:t>
            </a:r>
            <a:r>
              <a:rPr lang="el-GR" altLang="ru-RU" sz="2000" b="1" i="1" dirty="0">
                <a:solidFill>
                  <a:srgbClr val="000000"/>
                </a:solidFill>
              </a:rPr>
              <a:t>Σ</a:t>
            </a:r>
            <a:r>
              <a:rPr lang="en-US" altLang="ru-RU" sz="2000" b="1" i="1" baseline="-25000" dirty="0" err="1">
                <a:solidFill>
                  <a:srgbClr val="000000"/>
                </a:solidFill>
              </a:rPr>
              <a:t>ij</a:t>
            </a:r>
            <a:r>
              <a:rPr lang="en-US" altLang="ru-RU" sz="2000" b="1" i="1" baseline="-25000" dirty="0">
                <a:solidFill>
                  <a:srgbClr val="000000"/>
                </a:solidFill>
              </a:rPr>
              <a:t> </a:t>
            </a:r>
            <a:r>
              <a:rPr lang="en-US" altLang="ru-RU" sz="2000" b="1" i="1" dirty="0">
                <a:solidFill>
                  <a:srgbClr val="000000"/>
                </a:solidFill>
              </a:rPr>
              <a:t>(</a:t>
            </a:r>
            <a:r>
              <a:rPr lang="en-GB" altLang="ru-RU" sz="2000" b="1" i="1" dirty="0" err="1">
                <a:solidFill>
                  <a:srgbClr val="000000"/>
                </a:solidFill>
              </a:rPr>
              <a:t>y</a:t>
            </a:r>
            <a:r>
              <a:rPr lang="en-GB" altLang="ru-RU" sz="2000" b="1" i="1" baseline="-25000" dirty="0" err="1">
                <a:solidFill>
                  <a:srgbClr val="000000"/>
                </a:solidFill>
              </a:rPr>
              <a:t>i</a:t>
            </a:r>
            <a:r>
              <a:rPr lang="en-GB" altLang="ru-RU" sz="2000" b="1" i="1" baseline="-25000" dirty="0">
                <a:solidFill>
                  <a:srgbClr val="000000"/>
                </a:solidFill>
              </a:rPr>
              <a:t> </a:t>
            </a:r>
            <a:r>
              <a:rPr lang="en-GB" altLang="ru-RU" sz="2000" b="1" i="1" baseline="30000" dirty="0">
                <a:solidFill>
                  <a:srgbClr val="000000"/>
                </a:solidFill>
              </a:rPr>
              <a:t>(m)</a:t>
            </a:r>
            <a:r>
              <a:rPr lang="en-GB" altLang="ru-RU" sz="2000" b="1" i="1" dirty="0">
                <a:solidFill>
                  <a:srgbClr val="000000"/>
                </a:solidFill>
              </a:rPr>
              <a:t> – </a:t>
            </a:r>
            <a:r>
              <a:rPr lang="en-GB" altLang="ru-RU" sz="2000" b="1" i="1" dirty="0" err="1">
                <a:solidFill>
                  <a:srgbClr val="000000"/>
                </a:solidFill>
              </a:rPr>
              <a:t>z</a:t>
            </a:r>
            <a:r>
              <a:rPr lang="en-GB" altLang="ru-RU" sz="2000" b="1" i="1" baseline="-25000" dirty="0" err="1">
                <a:solidFill>
                  <a:srgbClr val="000000"/>
                </a:solidFill>
              </a:rPr>
              <a:t>i</a:t>
            </a:r>
            <a:r>
              <a:rPr lang="en-GB" altLang="ru-RU" sz="2000" b="1" i="1" baseline="-25000" dirty="0">
                <a:solidFill>
                  <a:srgbClr val="000000"/>
                </a:solidFill>
              </a:rPr>
              <a:t> </a:t>
            </a:r>
            <a:r>
              <a:rPr lang="en-GB" altLang="ru-RU" sz="2000" b="1" i="1" baseline="30000" dirty="0">
                <a:solidFill>
                  <a:srgbClr val="000000"/>
                </a:solidFill>
              </a:rPr>
              <a:t>(m)</a:t>
            </a:r>
            <a:r>
              <a:rPr lang="en-GB" altLang="ru-RU" sz="2000" b="1" i="1" dirty="0">
                <a:solidFill>
                  <a:srgbClr val="000000"/>
                </a:solidFill>
              </a:rPr>
              <a:t> )</a:t>
            </a:r>
            <a:r>
              <a:rPr lang="en-GB" altLang="ru-RU" sz="2000" b="1" i="1" baseline="30000" dirty="0">
                <a:solidFill>
                  <a:srgbClr val="000000"/>
                </a:solidFill>
              </a:rPr>
              <a:t>2</a:t>
            </a:r>
            <a:r>
              <a:rPr lang="en-GB" altLang="ru-RU" sz="2000" b="1" i="1" dirty="0">
                <a:solidFill>
                  <a:srgbClr val="000000"/>
                </a:solidFill>
              </a:rPr>
              <a:t> </a:t>
            </a:r>
            <a:r>
              <a:rPr lang="en-GB" altLang="ru-RU" sz="2000" b="1" dirty="0">
                <a:solidFill>
                  <a:srgbClr val="000000"/>
                </a:solidFill>
              </a:rPr>
              <a:t>→</a:t>
            </a:r>
            <a:r>
              <a:rPr lang="en-GB" altLang="ru-RU" sz="2000" b="1" i="1" dirty="0">
                <a:solidFill>
                  <a:srgbClr val="000000"/>
                </a:solidFill>
              </a:rPr>
              <a:t> min</a:t>
            </a:r>
            <a:r>
              <a:rPr lang="en-GB" altLang="ru-RU" sz="2000" b="1" i="1" baseline="-25000" dirty="0">
                <a:solidFill>
                  <a:srgbClr val="000000"/>
                </a:solidFill>
              </a:rPr>
              <a:t>{</a:t>
            </a:r>
            <a:r>
              <a:rPr lang="en-US" altLang="ru-RU" sz="2000" b="1" i="1" baseline="-25000" dirty="0" err="1">
                <a:solidFill>
                  <a:srgbClr val="000000"/>
                </a:solidFill>
              </a:rPr>
              <a:t>wij</a:t>
            </a:r>
            <a:r>
              <a:rPr lang="en-GB" altLang="ru-RU" sz="2000" b="1" i="1" baseline="-25000" dirty="0">
                <a:solidFill>
                  <a:srgbClr val="000000"/>
                </a:solidFill>
              </a:rPr>
              <a:t>} </a:t>
            </a:r>
            <a:endParaRPr lang="ru-RU" sz="1600" b="1" dirty="0">
              <a:solidFill>
                <a:srgbClr val="0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2296505"/>
            <a:ext cx="10416480" cy="3939530"/>
          </a:xfrm>
          <a:prstGeom prst="rect">
            <a:avLst/>
          </a:prstGeom>
          <a:noFill/>
        </p:spPr>
        <p:txBody>
          <a:bodyPr wrap="square" lIns="91429" tIns="45715" rIns="91429" bIns="45715" rtlCol="0">
            <a:spAutoFit/>
          </a:bodyPr>
          <a:lstStyle/>
          <a:p>
            <a:pPr marL="0" lvl="2" fontAlgn="base">
              <a:spcBef>
                <a:spcPct val="0"/>
              </a:spcBef>
              <a:spcAft>
                <a:spcPct val="0"/>
              </a:spcAft>
            </a:pPr>
            <a:r>
              <a:rPr lang="ru-RU" sz="2000" b="1" u="sng" dirty="0">
                <a:solidFill>
                  <a:srgbClr val="C00000"/>
                </a:solidFill>
              </a:rPr>
              <a:t>Возникающие проблемы:</a:t>
            </a:r>
          </a:p>
          <a:p>
            <a:pPr marL="342861" indent="-342861" fontAlgn="base">
              <a:spcBef>
                <a:spcPct val="0"/>
              </a:spcBef>
              <a:spcAft>
                <a:spcPct val="0"/>
              </a:spcAft>
              <a:buFont typeface="+mj-lt"/>
              <a:buAutoNum type="arabicParenR"/>
            </a:pPr>
            <a:r>
              <a:rPr lang="ru-RU" b="1" dirty="0">
                <a:solidFill>
                  <a:srgbClr val="000000"/>
                </a:solidFill>
              </a:rPr>
              <a:t>проклятье размерности</a:t>
            </a:r>
          </a:p>
          <a:p>
            <a:pPr marL="342861" indent="-342861" fontAlgn="base">
              <a:spcBef>
                <a:spcPct val="0"/>
              </a:spcBef>
              <a:spcAft>
                <a:spcPct val="0"/>
              </a:spcAft>
              <a:buFont typeface="+mj-lt"/>
              <a:buAutoNum type="arabicParenR"/>
            </a:pPr>
            <a:r>
              <a:rPr lang="ru-RU" b="1" dirty="0">
                <a:solidFill>
                  <a:srgbClr val="000000"/>
                </a:solidFill>
              </a:rPr>
              <a:t>переобучение</a:t>
            </a:r>
          </a:p>
          <a:p>
            <a:pPr marL="342861" indent="-342861" fontAlgn="base">
              <a:spcBef>
                <a:spcPct val="0"/>
              </a:spcBef>
              <a:spcAft>
                <a:spcPct val="0"/>
              </a:spcAft>
              <a:buFont typeface="+mj-lt"/>
              <a:buAutoNum type="arabicParenR"/>
            </a:pPr>
            <a:r>
              <a:rPr lang="ru-RU" b="1" dirty="0" err="1">
                <a:solidFill>
                  <a:srgbClr val="000000"/>
                </a:solidFill>
              </a:rPr>
              <a:t>застревание</a:t>
            </a:r>
            <a:r>
              <a:rPr lang="ru-RU" b="1" dirty="0">
                <a:solidFill>
                  <a:srgbClr val="000000"/>
                </a:solidFill>
              </a:rPr>
              <a:t> Е в ложном минимуме</a:t>
            </a:r>
          </a:p>
          <a:p>
            <a:pPr marL="342861" indent="-342861" fontAlgn="base">
              <a:spcBef>
                <a:spcPct val="0"/>
              </a:spcBef>
              <a:spcAft>
                <a:spcPct val="0"/>
              </a:spcAft>
              <a:buFont typeface="+mj-lt"/>
              <a:buAutoNum type="arabicParenR"/>
            </a:pPr>
            <a:r>
              <a:rPr lang="ru-RU" b="1" dirty="0">
                <a:solidFill>
                  <a:srgbClr val="000000"/>
                </a:solidFill>
              </a:rPr>
              <a:t>затухающий или взрывной градиент</a:t>
            </a:r>
            <a:endParaRPr lang="ru-RU" sz="800" b="1" dirty="0">
              <a:solidFill>
                <a:srgbClr val="000000"/>
              </a:solidFill>
            </a:endParaRPr>
          </a:p>
          <a:p>
            <a:pPr marL="0" lvl="2" fontAlgn="base">
              <a:spcBef>
                <a:spcPct val="0"/>
              </a:spcBef>
              <a:spcAft>
                <a:spcPct val="0"/>
              </a:spcAft>
            </a:pPr>
            <a:r>
              <a:rPr lang="ru-RU" sz="2800" b="1" u="sng" dirty="0">
                <a:solidFill>
                  <a:srgbClr val="C00000"/>
                </a:solidFill>
              </a:rPr>
              <a:t>Как их решают</a:t>
            </a:r>
          </a:p>
          <a:p>
            <a:pPr marL="0" lvl="2" fontAlgn="base">
              <a:spcBef>
                <a:spcPct val="0"/>
              </a:spcBef>
              <a:spcAft>
                <a:spcPct val="0"/>
              </a:spcAft>
            </a:pPr>
            <a:r>
              <a:rPr lang="ru-RU" sz="2200" b="1" dirty="0">
                <a:solidFill>
                  <a:srgbClr val="C00000"/>
                </a:solidFill>
              </a:rPr>
              <a:t>1. Уменьшение размерности сети, </a:t>
            </a:r>
            <a:r>
              <a:rPr lang="ru-RU" b="1" dirty="0">
                <a:solidFill>
                  <a:srgbClr val="000000"/>
                </a:solidFill>
              </a:rPr>
              <a:t>два метода:</a:t>
            </a:r>
          </a:p>
          <a:p>
            <a:pPr marL="0" lvl="2" indent="357188" fontAlgn="base">
              <a:spcBef>
                <a:spcPct val="0"/>
              </a:spcBef>
              <a:spcAft>
                <a:spcPct val="0"/>
              </a:spcAft>
            </a:pPr>
            <a:r>
              <a:rPr lang="ru-RU" sz="1600" b="1" dirty="0">
                <a:solidFill>
                  <a:srgbClr val="000000"/>
                </a:solidFill>
              </a:rPr>
              <a:t>(1) </a:t>
            </a:r>
            <a:r>
              <a:rPr lang="ru-RU" b="1" dirty="0">
                <a:solidFill>
                  <a:srgbClr val="000000"/>
                </a:solidFill>
              </a:rPr>
              <a:t>Кардинальное сжатие входных данных, т.к. обычно они сильно скоррелированы. </a:t>
            </a:r>
          </a:p>
          <a:p>
            <a:pPr marL="0" lvl="2" indent="357188" fontAlgn="base">
              <a:spcBef>
                <a:spcPct val="0"/>
              </a:spcBef>
              <a:spcAft>
                <a:spcPct val="0"/>
              </a:spcAft>
            </a:pPr>
            <a:r>
              <a:rPr lang="ru-RU" b="1" dirty="0">
                <a:solidFill>
                  <a:srgbClr val="000000"/>
                </a:solidFill>
              </a:rPr>
              <a:t>     Эффективен </a:t>
            </a:r>
            <a:r>
              <a:rPr lang="ru-RU" b="1" dirty="0" err="1">
                <a:solidFill>
                  <a:srgbClr val="000000"/>
                </a:solidFill>
              </a:rPr>
              <a:t>нейросетевой</a:t>
            </a:r>
            <a:r>
              <a:rPr lang="ru-RU" b="1" dirty="0">
                <a:solidFill>
                  <a:srgbClr val="000000"/>
                </a:solidFill>
              </a:rPr>
              <a:t> метод - </a:t>
            </a:r>
            <a:r>
              <a:rPr lang="ru-RU" b="1" dirty="0" err="1">
                <a:solidFill>
                  <a:srgbClr val="C00000"/>
                </a:solidFill>
              </a:rPr>
              <a:t>автоэнкодер</a:t>
            </a:r>
            <a:r>
              <a:rPr lang="ru-RU" b="1" dirty="0">
                <a:solidFill>
                  <a:srgbClr val="000000"/>
                </a:solidFill>
              </a:rPr>
              <a:t>, </a:t>
            </a:r>
          </a:p>
          <a:p>
            <a:pPr indent="357188" fontAlgn="base">
              <a:spcBef>
                <a:spcPct val="0"/>
              </a:spcBef>
              <a:spcAft>
                <a:spcPct val="0"/>
              </a:spcAft>
            </a:pPr>
            <a:r>
              <a:rPr lang="ru-RU" b="1" dirty="0">
                <a:solidFill>
                  <a:srgbClr val="000000"/>
                </a:solidFill>
              </a:rPr>
              <a:t>(2) Случайное прореживание нейронов – </a:t>
            </a:r>
            <a:r>
              <a:rPr lang="en-US" b="1" dirty="0">
                <a:solidFill>
                  <a:srgbClr val="C00000"/>
                </a:solidFill>
              </a:rPr>
              <a:t>d</a:t>
            </a:r>
            <a:r>
              <a:rPr lang="ru-RU" b="1" dirty="0" err="1">
                <a:solidFill>
                  <a:srgbClr val="C00000"/>
                </a:solidFill>
              </a:rPr>
              <a:t>ropout</a:t>
            </a:r>
            <a:r>
              <a:rPr lang="ru-RU" b="1" dirty="0">
                <a:solidFill>
                  <a:srgbClr val="C00000"/>
                </a:solidFill>
              </a:rPr>
              <a:t>, </a:t>
            </a:r>
          </a:p>
          <a:p>
            <a:pPr indent="357188" fontAlgn="base">
              <a:spcBef>
                <a:spcPct val="0"/>
              </a:spcBef>
              <a:spcAft>
                <a:spcPct val="0"/>
              </a:spcAft>
            </a:pPr>
            <a:r>
              <a:rPr lang="ru-RU" b="1" dirty="0">
                <a:solidFill>
                  <a:srgbClr val="C00000"/>
                </a:solidFill>
              </a:rPr>
              <a:t>     </a:t>
            </a:r>
            <a:r>
              <a:rPr lang="ru-RU" b="1" dirty="0">
                <a:solidFill>
                  <a:srgbClr val="000000"/>
                </a:solidFill>
              </a:rPr>
              <a:t>когда каждый вес обнуляется</a:t>
            </a:r>
          </a:p>
          <a:p>
            <a:pPr indent="357188" fontAlgn="base">
              <a:spcBef>
                <a:spcPct val="0"/>
              </a:spcBef>
              <a:spcAft>
                <a:spcPct val="0"/>
              </a:spcAft>
            </a:pPr>
            <a:r>
              <a:rPr lang="ru-RU" b="1" dirty="0">
                <a:solidFill>
                  <a:srgbClr val="000000"/>
                </a:solidFill>
              </a:rPr>
              <a:t>     с вероятностью p либо умножается на 1/</a:t>
            </a:r>
            <a:r>
              <a:rPr lang="en-US" b="1" dirty="0">
                <a:solidFill>
                  <a:srgbClr val="000000"/>
                </a:solidFill>
              </a:rPr>
              <a:t>p</a:t>
            </a:r>
            <a:r>
              <a:rPr lang="ru-RU" b="1" dirty="0">
                <a:solidFill>
                  <a:srgbClr val="000000"/>
                </a:solidFill>
              </a:rPr>
              <a:t> с вероятностью 1-</a:t>
            </a:r>
            <a:r>
              <a:rPr lang="en-US" b="1" dirty="0">
                <a:solidFill>
                  <a:srgbClr val="000000"/>
                </a:solidFill>
              </a:rPr>
              <a:t>p</a:t>
            </a:r>
            <a:r>
              <a:rPr lang="ru-RU" b="1" dirty="0">
                <a:solidFill>
                  <a:srgbClr val="000000"/>
                </a:solidFill>
              </a:rPr>
              <a:t>. </a:t>
            </a:r>
          </a:p>
          <a:p>
            <a:pPr indent="357188" fontAlgn="base">
              <a:spcBef>
                <a:spcPct val="0"/>
              </a:spcBef>
              <a:spcAft>
                <a:spcPct val="0"/>
              </a:spcAft>
            </a:pPr>
            <a:r>
              <a:rPr lang="ru-RU" b="1" dirty="0">
                <a:solidFill>
                  <a:srgbClr val="000000"/>
                </a:solidFill>
              </a:rPr>
              <a:t>     </a:t>
            </a:r>
            <a:r>
              <a:rPr lang="en-GB" b="1" dirty="0">
                <a:solidFill>
                  <a:srgbClr val="000000"/>
                </a:solidFill>
              </a:rPr>
              <a:t>D</a:t>
            </a:r>
            <a:r>
              <a:rPr lang="ru-RU" b="1" dirty="0" err="1">
                <a:solidFill>
                  <a:srgbClr val="000000"/>
                </a:solidFill>
              </a:rPr>
              <a:t>ropout</a:t>
            </a:r>
            <a:r>
              <a:rPr lang="ru-RU" b="1" dirty="0">
                <a:solidFill>
                  <a:srgbClr val="000000"/>
                </a:solidFill>
              </a:rPr>
              <a:t> используют </a:t>
            </a:r>
            <a:r>
              <a:rPr lang="ru-RU" b="1" dirty="0">
                <a:solidFill>
                  <a:srgbClr val="C00000"/>
                </a:solidFill>
              </a:rPr>
              <a:t>только при обучении </a:t>
            </a:r>
            <a:r>
              <a:rPr lang="ru-RU" b="1" dirty="0">
                <a:solidFill>
                  <a:srgbClr val="000000"/>
                </a:solidFill>
              </a:rPr>
              <a:t>сети.</a:t>
            </a:r>
          </a:p>
        </p:txBody>
      </p:sp>
      <p:pic>
        <p:nvPicPr>
          <p:cNvPr id="12" name="Picture 2" descr="Картинки по запросу dropout neural network">
            <a:extLst>
              <a:ext uri="{FF2B5EF4-FFF2-40B4-BE49-F238E27FC236}">
                <a16:creationId xmlns:a16="http://schemas.microsoft.com/office/drawing/2014/main" id="{CE28663D-5EBC-4D07-98C1-08128AE0D212}"/>
              </a:ext>
            </a:extLst>
          </p:cNvPr>
          <p:cNvPicPr/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2322" y="4790823"/>
            <a:ext cx="3654666" cy="1713351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3972127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F1447-C960-4AB0-9508-0B760E322F33}" type="datetime1">
              <a:rPr lang="ru-RU" altLang="ru-RU" smtClean="0">
                <a:solidFill>
                  <a:srgbClr val="000000"/>
                </a:solidFill>
              </a:rPr>
              <a:t>26.02.2023</a:t>
            </a:fld>
            <a:endParaRPr lang="ru-RU" altLang="ru-RU">
              <a:solidFill>
                <a:srgbClr val="000000"/>
              </a:solidFill>
            </a:endParaRPr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>
          <a:xfrm>
            <a:off x="4655842" y="6404389"/>
            <a:ext cx="4680519" cy="280119"/>
          </a:xfrm>
        </p:spPr>
        <p:txBody>
          <a:bodyPr/>
          <a:lstStyle/>
          <a:p>
            <a:r>
              <a:rPr lang="ru-RU" altLang="ru-RU">
                <a:solidFill>
                  <a:srgbClr val="000000"/>
                </a:solidFill>
              </a:rPr>
              <a:t>Ососков Г.А. Машинное обучение</a:t>
            </a:r>
            <a:endParaRPr lang="ru-RU" altLang="ru-RU" dirty="0">
              <a:solidFill>
                <a:srgbClr val="000000"/>
              </a:solidFill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8442F-AA51-453E-A45D-AEAE194BB88B}" type="slidenum">
              <a:rPr lang="ru-RU" altLang="ru-RU" smtClean="0">
                <a:solidFill>
                  <a:srgbClr val="000000"/>
                </a:solidFill>
              </a:rPr>
              <a:pPr/>
              <a:t>18</a:t>
            </a:fld>
            <a:endParaRPr lang="ru-RU" altLang="ru-RU">
              <a:solidFill>
                <a:srgbClr val="00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24000" y="116634"/>
            <a:ext cx="9144000" cy="461655"/>
          </a:xfrm>
          <a:prstGeom prst="rect">
            <a:avLst/>
          </a:prstGeom>
          <a:noFill/>
        </p:spPr>
        <p:txBody>
          <a:bodyPr wrap="square" lIns="91429" tIns="45715" rIns="91429" bIns="45715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ru-RU" sz="2400" b="1" dirty="0">
                <a:solidFill>
                  <a:srgbClr val="C00000"/>
                </a:solidFill>
              </a:rPr>
              <a:t>2) Переобучение глубокой </a:t>
            </a:r>
            <a:r>
              <a:rPr lang="ru-RU" sz="2400" b="1" dirty="0" err="1">
                <a:solidFill>
                  <a:srgbClr val="C00000"/>
                </a:solidFill>
              </a:rPr>
              <a:t>нейросети</a:t>
            </a:r>
            <a:r>
              <a:rPr lang="ru-RU" sz="2400" b="1" dirty="0">
                <a:solidFill>
                  <a:srgbClr val="C00000"/>
                </a:solidFill>
              </a:rPr>
              <a:t>, как защититься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7953" y="825138"/>
            <a:ext cx="7344816" cy="1200318"/>
          </a:xfrm>
          <a:prstGeom prst="rect">
            <a:avLst/>
          </a:prstGeom>
          <a:noFill/>
        </p:spPr>
        <p:txBody>
          <a:bodyPr wrap="square" lIns="91429" tIns="45715" rIns="91429" bIns="45715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ru-RU" b="1" dirty="0">
                <a:solidFill>
                  <a:srgbClr val="000000"/>
                </a:solidFill>
              </a:rPr>
              <a:t>Переобучение (</a:t>
            </a:r>
            <a:r>
              <a:rPr lang="en-US" b="1" dirty="0">
                <a:solidFill>
                  <a:srgbClr val="C00000"/>
                </a:solidFill>
              </a:rPr>
              <a:t>overfitting</a:t>
            </a:r>
            <a:r>
              <a:rPr lang="en-US" b="1" dirty="0">
                <a:solidFill>
                  <a:srgbClr val="000000"/>
                </a:solidFill>
              </a:rPr>
              <a:t>) </a:t>
            </a:r>
            <a:r>
              <a:rPr lang="ru-RU" dirty="0">
                <a:solidFill>
                  <a:srgbClr val="000000"/>
                </a:solidFill>
              </a:rPr>
              <a:t>— это излишне точное соответствие нейронной сети конкретному набору обучающих примеров, при котором сеть теряет способность к обобщению и не работает на тестовых примерах.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9668" y="2423755"/>
            <a:ext cx="12072664" cy="3693309"/>
          </a:xfrm>
          <a:prstGeom prst="rect">
            <a:avLst/>
          </a:prstGeom>
          <a:noFill/>
        </p:spPr>
        <p:txBody>
          <a:bodyPr wrap="square" lIns="91429" tIns="45715" rIns="91429" bIns="45715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ru-RU" sz="2000" dirty="0">
                <a:solidFill>
                  <a:srgbClr val="000000"/>
                </a:solidFill>
              </a:rPr>
              <a:t>Иногда эта проблема возникает, если слишком долго обучать сеть на одних и тех же данных, так что  сеть начнет не учиться на данных, а запоминать их шумы. </a:t>
            </a:r>
            <a:r>
              <a:rPr lang="ru-RU" sz="2000" b="1" dirty="0">
                <a:solidFill>
                  <a:srgbClr val="C00000"/>
                </a:solidFill>
              </a:rPr>
              <a:t>Простой выход – ранняя остановка обучения.</a:t>
            </a:r>
            <a:endParaRPr lang="en-US" sz="2000" b="1" dirty="0">
              <a:solidFill>
                <a:srgbClr val="C00000"/>
              </a:solidFill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800" b="1" dirty="0">
              <a:solidFill>
                <a:srgbClr val="000000"/>
              </a:solidFill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ru-RU" sz="2000" dirty="0">
                <a:solidFill>
                  <a:srgbClr val="000000"/>
                </a:solidFill>
              </a:rPr>
              <a:t>Кроме того, переобучение бывает связано с усложнением модели из-за переизбытка скрытых нейронов Тогда одно из эффективных средств - тот же </a:t>
            </a:r>
            <a:r>
              <a:rPr lang="en-US" sz="2000" b="1" dirty="0">
                <a:solidFill>
                  <a:srgbClr val="C00000"/>
                </a:solidFill>
              </a:rPr>
              <a:t>dropout</a:t>
            </a:r>
            <a:r>
              <a:rPr lang="ru-RU" sz="2000" dirty="0">
                <a:solidFill>
                  <a:srgbClr val="C00000"/>
                </a:solidFill>
              </a:rPr>
              <a:t>.</a:t>
            </a:r>
            <a:r>
              <a:rPr lang="ru-RU" sz="2000" dirty="0">
                <a:solidFill>
                  <a:srgbClr val="000000"/>
                </a:solidFill>
              </a:rPr>
              <a:t> 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endParaRPr lang="ru-RU" sz="2000" dirty="0">
              <a:solidFill>
                <a:srgbClr val="000000"/>
              </a:solidFill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ru-RU" sz="800" dirty="0">
              <a:solidFill>
                <a:srgbClr val="000000"/>
              </a:solidFill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ru-RU" sz="2000" dirty="0">
                <a:solidFill>
                  <a:srgbClr val="000000"/>
                </a:solidFill>
              </a:rPr>
              <a:t>Более общим является </a:t>
            </a:r>
            <a:r>
              <a:rPr lang="ru-RU" sz="2000" b="1" dirty="0">
                <a:solidFill>
                  <a:srgbClr val="C00000"/>
                </a:solidFill>
              </a:rPr>
              <a:t>метод регуляризации</a:t>
            </a:r>
            <a:r>
              <a:rPr lang="ru-RU" sz="2000" dirty="0">
                <a:solidFill>
                  <a:srgbClr val="000000"/>
                </a:solidFill>
              </a:rPr>
              <a:t>, ограничивающий реакцию </a:t>
            </a:r>
            <a:r>
              <a:rPr lang="ru-RU" sz="2000" dirty="0" err="1">
                <a:solidFill>
                  <a:srgbClr val="000000"/>
                </a:solidFill>
              </a:rPr>
              <a:t>нейросети</a:t>
            </a:r>
            <a:r>
              <a:rPr lang="ru-RU" sz="2000" dirty="0">
                <a:solidFill>
                  <a:srgbClr val="000000"/>
                </a:solidFill>
              </a:rPr>
              <a:t> на влияние шумов добавлением штрафного члена в функцию ошибки сети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ru-RU" sz="2000" b="1" dirty="0">
              <a:solidFill>
                <a:srgbClr val="000000"/>
              </a:solidFill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ru-RU" sz="2000" b="1" dirty="0">
              <a:solidFill>
                <a:srgbClr val="000000"/>
              </a:solidFill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ru-RU" sz="2000" dirty="0" err="1">
                <a:solidFill>
                  <a:srgbClr val="000000"/>
                </a:solidFill>
              </a:rPr>
              <a:t>Коэфициент</a:t>
            </a:r>
            <a:r>
              <a:rPr lang="ru-RU" sz="2000" dirty="0">
                <a:solidFill>
                  <a:srgbClr val="000000"/>
                </a:solidFill>
              </a:rPr>
              <a:t> </a:t>
            </a:r>
            <a:r>
              <a:rPr lang="ru-RU" sz="2000" dirty="0">
                <a:solidFill>
                  <a:srgbClr val="000000"/>
                </a:solidFill>
                <a:sym typeface="Symbol"/>
              </a:rPr>
              <a:t> не должен быть большим и обычно =0.001.</a:t>
            </a:r>
            <a:endParaRPr lang="ru-RU" sz="2000" dirty="0">
              <a:solidFill>
                <a:srgbClr val="0000FF"/>
              </a:solidFill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ru-RU" dirty="0">
                <a:solidFill>
                  <a:srgbClr val="000000"/>
                </a:solidFill>
              </a:rPr>
              <a:t> </a:t>
            </a:r>
          </a:p>
        </p:txBody>
      </p:sp>
      <p:pic>
        <p:nvPicPr>
          <p:cNvPr id="5120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2224" y="4697243"/>
            <a:ext cx="3220223" cy="7356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04A6897-178C-2EE5-E79B-F25A488AEC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2144" y="543371"/>
            <a:ext cx="4459951" cy="166554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6572187-DC2D-EEFE-5C69-EDA4D7DCF6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2769" y="2130843"/>
            <a:ext cx="4311391" cy="365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393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5472" y="246870"/>
            <a:ext cx="3669056" cy="18523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B1B01-F4F7-4611-A556-2F3441C316E2}" type="datetime1">
              <a:rPr lang="ru-RU" altLang="ru-RU" smtClean="0">
                <a:solidFill>
                  <a:srgbClr val="000000"/>
                </a:solidFill>
              </a:rPr>
              <a:t>26.02.2023</a:t>
            </a:fld>
            <a:endParaRPr lang="ru-RU" altLang="ru-RU">
              <a:solidFill>
                <a:srgbClr val="000000"/>
              </a:solidFill>
            </a:endParaRPr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>
          <a:xfrm>
            <a:off x="4726343" y="6525344"/>
            <a:ext cx="4472136" cy="332656"/>
          </a:xfrm>
        </p:spPr>
        <p:txBody>
          <a:bodyPr/>
          <a:lstStyle/>
          <a:p>
            <a:r>
              <a:rPr lang="ru-RU" altLang="ru-RU">
                <a:solidFill>
                  <a:srgbClr val="000000"/>
                </a:solidFill>
              </a:rPr>
              <a:t>Ососков Г.А. Машинное обучение</a:t>
            </a:r>
            <a:endParaRPr lang="ru-RU" altLang="ru-RU" dirty="0">
              <a:solidFill>
                <a:srgbClr val="000000"/>
              </a:solidFill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8442F-AA51-453E-A45D-AEAE194BB88B}" type="slidenum">
              <a:rPr lang="ru-RU" altLang="ru-RU" smtClean="0">
                <a:solidFill>
                  <a:srgbClr val="000000"/>
                </a:solidFill>
              </a:rPr>
              <a:pPr/>
              <a:t>19</a:t>
            </a:fld>
            <a:endParaRPr lang="ru-RU" altLang="ru-RU">
              <a:solidFill>
                <a:srgbClr val="000000"/>
              </a:solidFill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77151" y="419679"/>
            <a:ext cx="11917377" cy="6109355"/>
          </a:xfrm>
          <a:prstGeom prst="rect">
            <a:avLst/>
          </a:prstGeom>
        </p:spPr>
        <p:txBody>
          <a:bodyPr wrap="square" lIns="91429" tIns="45715" rIns="91429" bIns="45715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ru-RU" sz="2000" dirty="0">
                <a:solidFill>
                  <a:srgbClr val="000000"/>
                </a:solidFill>
                <a:sym typeface="Symbol"/>
              </a:rPr>
              <a:t>Для решения этой проблемы используют </a:t>
            </a:r>
            <a:r>
              <a:rPr lang="ru-RU" sz="2000" b="1" dirty="0">
                <a:solidFill>
                  <a:srgbClr val="C00000"/>
                </a:solidFill>
                <a:sym typeface="Symbol"/>
              </a:rPr>
              <a:t>метод отжига,</a:t>
            </a:r>
            <a:endParaRPr lang="ru-RU" sz="2000" dirty="0">
              <a:solidFill>
                <a:srgbClr val="C00000"/>
              </a:solidFill>
              <a:sym typeface="Symbol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ru-RU" sz="500" dirty="0">
              <a:solidFill>
                <a:srgbClr val="000000"/>
              </a:solidFill>
              <a:sym typeface="Symbol"/>
            </a:endParaRPr>
          </a:p>
          <a:p>
            <a:pPr marL="0" indent="0">
              <a:lnSpc>
                <a:spcPct val="80000"/>
              </a:lnSpc>
              <a:buNone/>
            </a:pPr>
            <a:r>
              <a:rPr lang="ru-RU" sz="2000" dirty="0"/>
              <a:t>Точнее, метод симуляции отжига 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US" sz="2000" b="1" dirty="0"/>
              <a:t>–</a:t>
            </a:r>
            <a:r>
              <a:rPr lang="ru-RU" sz="2000" b="1" dirty="0"/>
              <a:t> </a:t>
            </a:r>
            <a:r>
              <a:rPr lang="en-US" sz="2000" b="1" dirty="0">
                <a:solidFill>
                  <a:srgbClr val="0000FF"/>
                </a:solidFill>
              </a:rPr>
              <a:t>simulated annealing</a:t>
            </a:r>
          </a:p>
          <a:p>
            <a:pPr marL="0" indent="0">
              <a:lnSpc>
                <a:spcPct val="80000"/>
              </a:lnSpc>
              <a:buNone/>
            </a:pPr>
            <a:endParaRPr lang="ru-RU" sz="2000" b="1" dirty="0">
              <a:solidFill>
                <a:srgbClr val="0000FF"/>
              </a:solidFill>
            </a:endParaRPr>
          </a:p>
          <a:p>
            <a:pPr marL="0" indent="0">
              <a:lnSpc>
                <a:spcPct val="80000"/>
              </a:lnSpc>
              <a:buNone/>
            </a:pPr>
            <a:r>
              <a:rPr lang="ru-RU" sz="2000" dirty="0">
                <a:solidFill>
                  <a:srgbClr val="000000"/>
                </a:solidFill>
              </a:rPr>
              <a:t>Здесь</a:t>
            </a:r>
            <a:r>
              <a:rPr lang="ru-RU" sz="2000" b="1" i="1" dirty="0">
                <a:solidFill>
                  <a:srgbClr val="000000"/>
                </a:solidFill>
              </a:rPr>
              <a:t> </a:t>
            </a:r>
            <a:r>
              <a:rPr lang="en-US" sz="2000" b="1" i="1" dirty="0">
                <a:solidFill>
                  <a:srgbClr val="000000"/>
                </a:solidFill>
              </a:rPr>
              <a:t>t</a:t>
            </a:r>
            <a:r>
              <a:rPr lang="ru-RU" sz="2000" b="1" i="1" dirty="0">
                <a:solidFill>
                  <a:srgbClr val="000000"/>
                </a:solidFill>
              </a:rPr>
              <a:t> – </a:t>
            </a:r>
            <a:r>
              <a:rPr lang="ru-RU" sz="2000" dirty="0">
                <a:solidFill>
                  <a:srgbClr val="000000"/>
                </a:solidFill>
              </a:rPr>
              <a:t>температура, постепенно убывающая </a:t>
            </a:r>
            <a:r>
              <a:rPr lang="en-US" sz="1800" b="1" i="1" dirty="0">
                <a:solidFill>
                  <a:srgbClr val="000000"/>
                </a:solidFill>
              </a:rPr>
              <a:t>t</a:t>
            </a:r>
            <a:r>
              <a:rPr lang="ru-RU" sz="1800" b="1" i="1" dirty="0">
                <a:solidFill>
                  <a:srgbClr val="000000"/>
                </a:solidFill>
              </a:rPr>
              <a:t> = 10,8,6,4,2,0</a:t>
            </a:r>
            <a:endParaRPr lang="ru-RU" altLang="ru-RU" sz="1800" dirty="0">
              <a:solidFill>
                <a:srgbClr val="0000FF"/>
              </a:solidFill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ru-RU" sz="2000" dirty="0">
              <a:solidFill>
                <a:srgbClr val="000000"/>
              </a:solidFill>
              <a:sym typeface="Symbol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ru-RU" sz="2000" dirty="0">
                <a:solidFill>
                  <a:srgbClr val="000000"/>
                </a:solidFill>
                <a:sym typeface="Symbol"/>
              </a:rPr>
              <a:t>Более эффективен </a:t>
            </a:r>
            <a:r>
              <a:rPr lang="ru-RU" sz="2000" b="1" dirty="0">
                <a:solidFill>
                  <a:srgbClr val="0000FF"/>
                </a:solidFill>
              </a:rPr>
              <a:t>Стохастический градиентный спуск</a:t>
            </a:r>
            <a:r>
              <a:rPr lang="en-US" sz="2000" b="1" dirty="0">
                <a:solidFill>
                  <a:srgbClr val="0000FF"/>
                </a:solidFill>
              </a:rPr>
              <a:t> </a:t>
            </a:r>
            <a:endParaRPr lang="ru-RU" sz="2000" b="1" dirty="0">
              <a:solidFill>
                <a:srgbClr val="0000FF"/>
              </a:solidFill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solidFill>
                  <a:srgbClr val="0000FF"/>
                </a:solidFill>
              </a:rPr>
              <a:t>(Stochastic Gradient Descent – SGD)</a:t>
            </a:r>
            <a:r>
              <a:rPr lang="ru-RU" sz="2000" b="1" dirty="0">
                <a:solidFill>
                  <a:srgbClr val="0000FF"/>
                </a:solidFill>
              </a:rPr>
              <a:t>, </a:t>
            </a:r>
            <a:r>
              <a:rPr lang="ru-RU" sz="2000" dirty="0">
                <a:solidFill>
                  <a:srgbClr val="000000"/>
                </a:solidFill>
              </a:rPr>
              <a:t>при котором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ru-RU" sz="2000" dirty="0">
                <a:solidFill>
                  <a:srgbClr val="000000"/>
                </a:solidFill>
              </a:rPr>
              <a:t>требуется только один проход по обучающим данным, когда значение градиента аппроксимируются градиентом функции ошибки, вычисленном </a:t>
            </a:r>
            <a:r>
              <a:rPr lang="ru-RU" sz="2000" b="1" dirty="0">
                <a:solidFill>
                  <a:srgbClr val="000000"/>
                </a:solidFill>
              </a:rPr>
              <a:t>только на одном элементе обучения</a:t>
            </a:r>
            <a:r>
              <a:rPr lang="ru-RU" sz="2000" dirty="0">
                <a:solidFill>
                  <a:srgbClr val="000000"/>
                </a:solidFill>
              </a:rPr>
              <a:t>, в то время как при обычном  градиентном спуске на каждой итерации обучающая выборка просматривается целиком, и только после этого изменяется вес. Поэтому для больших массивов данных </a:t>
            </a:r>
            <a:r>
              <a:rPr lang="en-US" sz="2000" b="1" dirty="0">
                <a:solidFill>
                  <a:srgbClr val="000000"/>
                </a:solidFill>
              </a:rPr>
              <a:t>SGD </a:t>
            </a:r>
            <a:r>
              <a:rPr lang="ru-RU" sz="2000" b="1" dirty="0">
                <a:solidFill>
                  <a:srgbClr val="000000"/>
                </a:solidFill>
              </a:rPr>
              <a:t>работает много быстрее</a:t>
            </a:r>
            <a:r>
              <a:rPr lang="ru-RU" sz="2000" dirty="0">
                <a:solidFill>
                  <a:srgbClr val="000000"/>
                </a:solidFill>
              </a:rPr>
              <a:t>.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ru-RU" sz="2000" b="1" dirty="0">
                <a:solidFill>
                  <a:srgbClr val="C00000"/>
                </a:solidFill>
              </a:rPr>
              <a:t>Выбор точки обучения в </a:t>
            </a:r>
            <a:r>
              <a:rPr lang="en-US" sz="2000" b="1" dirty="0">
                <a:solidFill>
                  <a:srgbClr val="C00000"/>
                </a:solidFill>
              </a:rPr>
              <a:t>SGD </a:t>
            </a:r>
            <a:r>
              <a:rPr lang="ru-RU" sz="2000" b="1" dirty="0">
                <a:solidFill>
                  <a:srgbClr val="C00000"/>
                </a:solidFill>
              </a:rPr>
              <a:t>происходит случайно</a:t>
            </a:r>
            <a:r>
              <a:rPr lang="ru-RU" sz="2000" dirty="0">
                <a:solidFill>
                  <a:srgbClr val="000000"/>
                </a:solidFill>
              </a:rPr>
              <a:t>, но попеременно из разных классов, что также повышает вероятность выхода из локального минимума.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ru-RU" sz="2000" dirty="0">
                <a:solidFill>
                  <a:srgbClr val="000000"/>
                </a:solidFill>
              </a:rPr>
              <a:t>Чтобы не «промахнуться» при таких скачках мимо искомого минимума,  в формулу обновления весов добавляют член типа «момента инерции» </a:t>
            </a:r>
            <a:r>
              <a:rPr lang="ru-RU" sz="2200" b="1" dirty="0">
                <a:solidFill>
                  <a:srgbClr val="000000"/>
                </a:solidFill>
                <a:sym typeface="Symbol"/>
              </a:rPr>
              <a:t></a:t>
            </a:r>
            <a:r>
              <a:rPr lang="en-US" sz="2200" b="1" dirty="0" err="1">
                <a:solidFill>
                  <a:srgbClr val="000000"/>
                </a:solidFill>
              </a:rPr>
              <a:t>w</a:t>
            </a:r>
            <a:r>
              <a:rPr lang="en-US" sz="2200" b="1" baseline="-25000" dirty="0" err="1">
                <a:solidFill>
                  <a:srgbClr val="000000"/>
                </a:solidFill>
              </a:rPr>
              <a:t>i</a:t>
            </a:r>
            <a:r>
              <a:rPr lang="en-US" sz="2200" b="1" dirty="0">
                <a:solidFill>
                  <a:srgbClr val="000000"/>
                </a:solidFill>
              </a:rPr>
              <a:t>=</a:t>
            </a:r>
            <a:r>
              <a:rPr lang="ru-RU" sz="2200" b="1" dirty="0">
                <a:solidFill>
                  <a:srgbClr val="000000"/>
                </a:solidFill>
              </a:rPr>
              <a:t>η</a:t>
            </a:r>
            <a:r>
              <a:rPr lang="en-US" sz="2200" b="1" dirty="0">
                <a:solidFill>
                  <a:srgbClr val="000000"/>
                </a:solidFill>
              </a:rPr>
              <a:t>•</a:t>
            </a:r>
            <a:r>
              <a:rPr lang="en-US" sz="2200" b="1" dirty="0" err="1">
                <a:solidFill>
                  <a:srgbClr val="000000"/>
                </a:solidFill>
              </a:rPr>
              <a:t>Gradw</a:t>
            </a:r>
            <a:r>
              <a:rPr lang="en-US" sz="2200" b="1" dirty="0">
                <a:solidFill>
                  <a:srgbClr val="000000"/>
                </a:solidFill>
              </a:rPr>
              <a:t>+</a:t>
            </a:r>
            <a:r>
              <a:rPr lang="en-US" sz="2200" b="1" dirty="0">
                <a:solidFill>
                  <a:srgbClr val="000000"/>
                </a:solidFill>
                <a:sym typeface="Symbol"/>
              </a:rPr>
              <a:t></a:t>
            </a:r>
            <a:r>
              <a:rPr lang="en-US" sz="2200" b="1" dirty="0">
                <a:solidFill>
                  <a:srgbClr val="000000"/>
                </a:solidFill>
              </a:rPr>
              <a:t>•</a:t>
            </a:r>
            <a:r>
              <a:rPr lang="ru-RU" sz="2200" b="1" dirty="0">
                <a:solidFill>
                  <a:srgbClr val="000000"/>
                </a:solidFill>
                <a:sym typeface="Symbol"/>
              </a:rPr>
              <a:t></a:t>
            </a:r>
            <a:r>
              <a:rPr lang="en-US" sz="2200" b="1" dirty="0">
                <a:solidFill>
                  <a:srgbClr val="000000"/>
                </a:solidFill>
              </a:rPr>
              <a:t>w</a:t>
            </a:r>
            <a:r>
              <a:rPr lang="en-US" sz="2200" b="1" baseline="-25000" dirty="0">
                <a:solidFill>
                  <a:srgbClr val="000000"/>
                </a:solidFill>
              </a:rPr>
              <a:t>i-1</a:t>
            </a:r>
            <a:r>
              <a:rPr lang="ru-RU" sz="2000" b="1" baseline="-25000" dirty="0">
                <a:solidFill>
                  <a:srgbClr val="000000"/>
                </a:solidFill>
              </a:rPr>
              <a:t>.</a:t>
            </a:r>
            <a:r>
              <a:rPr lang="ru-RU" sz="2000" dirty="0">
                <a:solidFill>
                  <a:srgbClr val="000000"/>
                </a:solidFill>
              </a:rPr>
              <a:t>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ru-RU" sz="800" dirty="0">
              <a:solidFill>
                <a:srgbClr val="000000"/>
              </a:solidFill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ru-RU" sz="2000" dirty="0">
                <a:solidFill>
                  <a:srgbClr val="000000"/>
                </a:solidFill>
              </a:rPr>
              <a:t>Все эти возможности включает метод </a:t>
            </a:r>
            <a:r>
              <a:rPr lang="en-US" sz="2000" b="1" dirty="0">
                <a:solidFill>
                  <a:srgbClr val="C00000"/>
                </a:solidFill>
              </a:rPr>
              <a:t>ADAM</a:t>
            </a:r>
            <a:r>
              <a:rPr lang="en-US" sz="2000" dirty="0">
                <a:solidFill>
                  <a:srgbClr val="000000"/>
                </a:solidFill>
              </a:rPr>
              <a:t> (</a:t>
            </a:r>
            <a:r>
              <a:rPr lang="en-US" sz="2000" b="1" dirty="0">
                <a:solidFill>
                  <a:srgbClr val="C00000"/>
                </a:solidFill>
              </a:rPr>
              <a:t>Adaptive Moment Estimation</a:t>
            </a:r>
            <a:r>
              <a:rPr lang="en-US" sz="2000" b="1" dirty="0">
                <a:solidFill>
                  <a:srgbClr val="000000"/>
                </a:solidFill>
              </a:rPr>
              <a:t>)</a:t>
            </a:r>
            <a:r>
              <a:rPr lang="ru-RU" sz="2000" b="1" dirty="0">
                <a:solidFill>
                  <a:srgbClr val="000000"/>
                </a:solidFill>
              </a:rPr>
              <a:t>, </a:t>
            </a:r>
            <a:r>
              <a:rPr lang="ru-RU" sz="2000" dirty="0">
                <a:solidFill>
                  <a:srgbClr val="000000"/>
                </a:solidFill>
              </a:rPr>
              <a:t>который реализует </a:t>
            </a:r>
            <a:r>
              <a:rPr lang="en-US" sz="2000" dirty="0">
                <a:solidFill>
                  <a:srgbClr val="000000"/>
                </a:solidFill>
              </a:rPr>
              <a:t>SGD </a:t>
            </a:r>
            <a:r>
              <a:rPr lang="ru-RU" sz="2000" dirty="0">
                <a:solidFill>
                  <a:srgbClr val="000000"/>
                </a:solidFill>
              </a:rPr>
              <a:t>и, вдобавок, вычисляет адаптивную скорость обучения и оптимизирует шаг.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endParaRPr lang="ru-RU" sz="2000" dirty="0">
              <a:solidFill>
                <a:srgbClr val="000000"/>
              </a:solidFill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ru-RU" baseline="-25000" dirty="0">
              <a:solidFill>
                <a:srgbClr val="0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-37495"/>
            <a:ext cx="9144000" cy="523210"/>
          </a:xfrm>
          <a:prstGeom prst="rect">
            <a:avLst/>
          </a:prstGeom>
          <a:noFill/>
        </p:spPr>
        <p:txBody>
          <a:bodyPr wrap="square" lIns="91429" tIns="45715" rIns="91429" bIns="45715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ru-RU" sz="2800" b="1" dirty="0">
                <a:solidFill>
                  <a:srgbClr val="C00000"/>
                </a:solidFill>
                <a:sym typeface="Symbol"/>
              </a:rPr>
              <a:t>3) Ложные минимумы функции ошибки сети</a:t>
            </a:r>
          </a:p>
        </p:txBody>
      </p:sp>
      <p:sp>
        <p:nvSpPr>
          <p:cNvPr id="8" name="Стрелка вправо 7"/>
          <p:cNvSpPr/>
          <p:nvPr/>
        </p:nvSpPr>
        <p:spPr bwMode="auto">
          <a:xfrm>
            <a:off x="5013104" y="747131"/>
            <a:ext cx="3027112" cy="90473"/>
          </a:xfrm>
          <a:prstGeom prst="rightArrow">
            <a:avLst/>
          </a:prstGeom>
          <a:solidFill>
            <a:srgbClr val="FF6600">
              <a:alpha val="4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29" tIns="45715" rIns="91429" bIns="45715" numCol="1" rtlCol="0" anchor="t" anchorCtr="0" compatLnSpc="1">
            <a:prstTxWarp prst="textNoShape">
              <a:avLst/>
            </a:prstTxWarp>
          </a:bodyPr>
          <a:lstStyle/>
          <a:p>
            <a:pPr defTabSz="914295" fontAlgn="base">
              <a:spcBef>
                <a:spcPct val="0"/>
              </a:spcBef>
              <a:spcAft>
                <a:spcPct val="0"/>
              </a:spcAft>
            </a:pPr>
            <a:endParaRPr lang="ru-RU" b="1">
              <a:solidFill>
                <a:srgbClr val="000000"/>
              </a:solidFill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B844F55-624C-0FDD-2F3F-BA8C991F8D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5916" y="801916"/>
            <a:ext cx="1510084" cy="64717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D847A63-E753-1996-8628-BC219ED89679}"/>
              </a:ext>
            </a:extLst>
          </p:cNvPr>
          <p:cNvSpPr txBox="1"/>
          <p:nvPr/>
        </p:nvSpPr>
        <p:spPr>
          <a:xfrm>
            <a:off x="6371424" y="1125506"/>
            <a:ext cx="1843155" cy="338544"/>
          </a:xfrm>
          <a:prstGeom prst="rect">
            <a:avLst/>
          </a:prstGeom>
          <a:noFill/>
        </p:spPr>
        <p:txBody>
          <a:bodyPr wrap="square" lIns="91429" tIns="45715" rIns="91429" bIns="45715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Symbol"/>
              </a:rPr>
              <a:t>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=1/t    E=E(</a:t>
            </a: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t,W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)</a:t>
            </a:r>
            <a:endParaRPr kumimoji="0" lang="ru-RU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95365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119336" y="9630"/>
            <a:ext cx="11665296" cy="2862312"/>
          </a:xfrm>
          <a:prstGeom prst="rect">
            <a:avLst/>
          </a:prstGeom>
        </p:spPr>
        <p:txBody>
          <a:bodyPr wrap="square" lIns="91429" tIns="45715" rIns="91429" bIns="45715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Биологические предпосылки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Привлекательные свойства мозга </a:t>
            </a:r>
          </a:p>
          <a:p>
            <a:pPr marL="285717" marR="0" lvl="0" indent="-285717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ru-RU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способность выполнять в параллельном режиме логические, распознающие и оптимизирующие функции; </a:t>
            </a:r>
          </a:p>
          <a:p>
            <a:pPr marL="285717" marR="0" lvl="0" indent="-285717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ru-RU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давать приемлемый ответ даже при неполных или ошибочных входных данных; </a:t>
            </a:r>
          </a:p>
          <a:p>
            <a:pPr marL="285717" marR="0" lvl="0" indent="-285717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ru-RU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устойчиво работать при сбоях или выходе из строя одного или даже группы нейронов (пример с Луи </a:t>
            </a:r>
            <a:r>
              <a:rPr kumimoji="0" lang="ru-RU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Пастёром</a:t>
            </a:r>
            <a:r>
              <a:rPr kumimoji="0" lang="ru-RU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);</a:t>
            </a:r>
          </a:p>
          <a:p>
            <a:pPr marL="285717" marR="0" lvl="0" indent="-285717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ru-RU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обучаться, т. е. улучшать свои характеристики в процессе обработки данных.</a:t>
            </a: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1524000" y="-184662"/>
            <a:ext cx="184708" cy="369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29" tIns="45715" rIns="91429" bIns="45715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graphicFrame>
        <p:nvGraphicFramePr>
          <p:cNvPr id="7" name="Объект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68689537"/>
              </p:ext>
            </p:extLst>
          </p:nvPr>
        </p:nvGraphicFramePr>
        <p:xfrm>
          <a:off x="6638912" y="3068959"/>
          <a:ext cx="4785680" cy="30890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6954221" imgH="4486901" progId="Unknown">
                  <p:embed/>
                </p:oleObj>
              </mc:Choice>
              <mc:Fallback>
                <p:oleObj r:id="rId2" imgW="6954221" imgH="4486901" progId="Unknown">
                  <p:embed/>
                  <p:pic>
                    <p:nvPicPr>
                      <p:cNvPr id="7" name="Объект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38912" y="3068959"/>
                        <a:ext cx="4785680" cy="308908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140825" y="3003061"/>
            <a:ext cx="6275391" cy="3431699"/>
          </a:xfrm>
          <a:prstGeom prst="rect">
            <a:avLst/>
          </a:prstGeom>
          <a:noFill/>
        </p:spPr>
        <p:txBody>
          <a:bodyPr wrap="square" lIns="91429" tIns="45715" rIns="91429" bIns="45715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1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Биологический нейрон</a:t>
            </a:r>
            <a:r>
              <a:rPr kumimoji="0" lang="ru-RU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– клетка, состоящая из </a:t>
            </a:r>
            <a:r>
              <a:rPr kumimoji="0" lang="ru-RU" sz="2000" b="1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сомы</a:t>
            </a:r>
            <a:r>
              <a:rPr kumimoji="0" lang="ru-RU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- тела нейрона, к ней через отростки </a:t>
            </a:r>
            <a:r>
              <a:rPr kumimoji="0" lang="ru-RU" sz="2000" b="1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дендриты</a:t>
            </a:r>
            <a:r>
              <a:rPr kumimoji="0" lang="ru-RU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подходят </a:t>
            </a:r>
            <a:r>
              <a:rPr kumimoji="0" lang="ru-RU" sz="2000" b="1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аксоны</a:t>
            </a:r>
            <a:r>
              <a:rPr kumimoji="0" lang="ru-RU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- линии передач от других нейронов.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C</a:t>
            </a:r>
            <a:r>
              <a:rPr kumimoji="0" lang="ru-RU" sz="2000" b="1" i="0" u="sng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инапс</a:t>
            </a:r>
            <a:r>
              <a:rPr kumimoji="0" lang="ru-RU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преобразует входную информацию, переводя нейрон в состояние возбуждения или торможения.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   Мозг состоит из 10</a:t>
            </a:r>
            <a:r>
              <a:rPr kumimoji="0" lang="ru-RU" sz="2000" b="1" i="0" u="none" strike="noStrike" kern="120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11</a:t>
            </a:r>
            <a:r>
              <a:rPr kumimoji="0" lang="ru-RU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параллельно работающих нейронов, каждый связан с 10</a:t>
            </a:r>
            <a:r>
              <a:rPr kumimoji="0" lang="ru-RU" sz="2000" b="1" i="0" u="none" strike="noStrike" kern="120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4</a:t>
            </a:r>
            <a:r>
              <a:rPr kumimoji="0" lang="ru-RU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других нейронов, так что всего в биологической </a:t>
            </a:r>
            <a:r>
              <a:rPr kumimoji="0" lang="ru-RU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нейросети</a:t>
            </a:r>
            <a:r>
              <a:rPr kumimoji="0" lang="ru-RU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10</a:t>
            </a:r>
            <a:r>
              <a:rPr kumimoji="0" lang="ru-RU" sz="2000" b="1" i="0" u="none" strike="noStrike" kern="120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15</a:t>
            </a:r>
            <a:r>
              <a:rPr kumimoji="0" lang="ru-RU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</a:t>
            </a:r>
            <a:r>
              <a:rPr kumimoji="0" lang="ru-RU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нейросвязей</a:t>
            </a:r>
            <a:r>
              <a:rPr kumimoji="0" lang="ru-RU" sz="17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!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ru-RU" sz="17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9" name="Дата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021BDFA-89DB-418E-A07B-199AFCB8CAD7}" type="datetime1">
              <a:rPr kumimoji="0" lang="ru-RU" altLang="ru-RU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26.02.2023</a:t>
            </a:fld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0" name="Нижний колонтитул 9"/>
          <p:cNvSpPr>
            <a:spLocks noGrp="1"/>
          </p:cNvSpPr>
          <p:nvPr>
            <p:ph type="ftr" sz="quarter" idx="11"/>
          </p:nvPr>
        </p:nvSpPr>
        <p:spPr>
          <a:xfrm>
            <a:off x="4648200" y="6245225"/>
            <a:ext cx="3536032" cy="476250"/>
          </a:xfrm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altLang="ru-RU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Ососков Г.А. Машинное обучение</a:t>
            </a:r>
            <a:endParaRPr kumimoji="0" lang="ru-RU" altLang="ru-RU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1" name="Номер слайда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A78442F-AA51-453E-A45D-AEAE194BB88B}" type="slidenum">
              <a:rPr kumimoji="0" lang="ru-RU" altLang="ru-RU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984430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A0A73-D9C5-4CEE-828B-CC0EB7686547}" type="datetime1">
              <a:rPr lang="ru-RU" altLang="ru-RU" smtClean="0">
                <a:solidFill>
                  <a:srgbClr val="000000"/>
                </a:solidFill>
              </a:rPr>
              <a:t>26.02.2023</a:t>
            </a:fld>
            <a:endParaRPr lang="ru-RU" altLang="ru-RU">
              <a:solidFill>
                <a:srgbClr val="000000"/>
              </a:solidFill>
            </a:endParaRPr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>
          <a:xfrm>
            <a:off x="4648200" y="6245225"/>
            <a:ext cx="4760168" cy="476250"/>
          </a:xfrm>
        </p:spPr>
        <p:txBody>
          <a:bodyPr/>
          <a:lstStyle/>
          <a:p>
            <a:r>
              <a:rPr lang="ru-RU" altLang="ru-RU">
                <a:solidFill>
                  <a:srgbClr val="000000"/>
                </a:solidFill>
              </a:rPr>
              <a:t>Ососков Г.А. Машинное обучение</a:t>
            </a:r>
            <a:endParaRPr lang="ru-RU" altLang="ru-RU" dirty="0">
              <a:solidFill>
                <a:srgbClr val="000000"/>
              </a:solidFill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8442F-AA51-453E-A45D-AEAE194BB88B}" type="slidenum">
              <a:rPr lang="ru-RU" altLang="ru-RU" smtClean="0">
                <a:solidFill>
                  <a:srgbClr val="000000"/>
                </a:solidFill>
              </a:rPr>
              <a:pPr/>
              <a:t>20</a:t>
            </a:fld>
            <a:endParaRPr lang="ru-RU" altLang="ru-RU">
              <a:solidFill>
                <a:srgbClr val="00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381944" y="4074"/>
            <a:ext cx="10200456" cy="707876"/>
          </a:xfrm>
          <a:prstGeom prst="rect">
            <a:avLst/>
          </a:prstGeom>
          <a:noFill/>
        </p:spPr>
        <p:txBody>
          <a:bodyPr wrap="square" lIns="91429" tIns="45715" rIns="91429" bIns="45715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ru-RU" sz="3200" b="1" dirty="0">
                <a:solidFill>
                  <a:srgbClr val="C00000"/>
                </a:solidFill>
              </a:rPr>
              <a:t>4) Затухающий градиент и паралич </a:t>
            </a:r>
            <a:r>
              <a:rPr lang="ru-RU" sz="3200" b="1" dirty="0" err="1">
                <a:solidFill>
                  <a:srgbClr val="C00000"/>
                </a:solidFill>
              </a:rPr>
              <a:t>нейросети</a:t>
            </a:r>
            <a:endParaRPr lang="ru-RU" sz="3200" b="1" dirty="0">
              <a:solidFill>
                <a:srgbClr val="C00000"/>
              </a:solidFill>
            </a:endParaRPr>
          </a:p>
          <a:p>
            <a:pPr marL="0" lvl="2" fontAlgn="base">
              <a:spcBef>
                <a:spcPct val="0"/>
              </a:spcBef>
              <a:spcAft>
                <a:spcPct val="0"/>
              </a:spcAft>
            </a:pPr>
            <a:endParaRPr lang="ru-RU" sz="800" b="1" dirty="0">
              <a:solidFill>
                <a:srgbClr val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91344" y="584767"/>
                <a:ext cx="11809312" cy="6429250"/>
              </a:xfrm>
              <a:prstGeom prst="rect">
                <a:avLst/>
              </a:prstGeom>
              <a:noFill/>
            </p:spPr>
            <p:txBody>
              <a:bodyPr wrap="square" lIns="91429" tIns="45715" rIns="91429" bIns="45715" rtlCol="0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ru-RU" sz="2200" dirty="0">
                    <a:solidFill>
                      <a:srgbClr val="000000"/>
                    </a:solidFill>
                  </a:rPr>
                  <a:t>Проблема затухающего градиента неизбежно проявляется в многослойных </a:t>
                </a:r>
                <a:r>
                  <a:rPr lang="ru-RU" sz="2200" dirty="0" err="1">
                    <a:solidFill>
                      <a:srgbClr val="000000"/>
                    </a:solidFill>
                  </a:rPr>
                  <a:t>нейросетях</a:t>
                </a:r>
                <a:r>
                  <a:rPr lang="ru-RU" sz="2200" dirty="0">
                    <a:solidFill>
                      <a:srgbClr val="000000"/>
                    </a:solidFill>
                  </a:rPr>
                  <a:t>, особенно в случае </a:t>
                </a:r>
                <a:r>
                  <a:rPr lang="ru-RU" sz="2200" dirty="0" err="1">
                    <a:solidFill>
                      <a:srgbClr val="000000"/>
                    </a:solidFill>
                  </a:rPr>
                  <a:t>сигмоидной</a:t>
                </a:r>
                <a:r>
                  <a:rPr lang="ru-RU" sz="2200" dirty="0">
                    <a:solidFill>
                      <a:srgbClr val="000000"/>
                    </a:solidFill>
                  </a:rPr>
                  <a:t> активационной функции </a:t>
                </a:r>
                <a14:m>
                  <m:oMath xmlns:m="http://schemas.openxmlformats.org/officeDocument/2006/math">
                    <m:r>
                      <a:rPr lang="ru-RU" sz="2200" b="1" i="1">
                        <a:latin typeface="Cambria Math"/>
                      </a:rPr>
                      <m:t>𝝈</m:t>
                    </m:r>
                    <m:r>
                      <a:rPr lang="ru-RU" sz="2200" b="1" i="1">
                        <a:latin typeface="Cambria Math"/>
                      </a:rPr>
                      <m:t>(</m:t>
                    </m:r>
                    <m:r>
                      <a:rPr lang="ru-RU" sz="2200" b="1" i="1">
                        <a:latin typeface="Cambria Math"/>
                      </a:rPr>
                      <m:t>𝒙</m:t>
                    </m:r>
                    <m:r>
                      <a:rPr lang="ru-RU" sz="2200" b="1" i="1">
                        <a:latin typeface="Cambria Math"/>
                      </a:rPr>
                      <m:t>)=</m:t>
                    </m:r>
                    <m:f>
                      <m:fPr>
                        <m:ctrlPr>
                          <a:rPr lang="ru-RU" sz="22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sz="2200" b="1" i="1">
                            <a:latin typeface="Cambria Math"/>
                          </a:rPr>
                          <m:t>𝟏</m:t>
                        </m:r>
                      </m:num>
                      <m:den>
                        <m:r>
                          <a:rPr lang="ru-RU" sz="2200" b="1" i="1">
                            <a:latin typeface="Cambria Math"/>
                          </a:rPr>
                          <m:t>𝟏</m:t>
                        </m:r>
                        <m:r>
                          <a:rPr lang="ru-RU" sz="2200" b="1" i="1">
                            <a:latin typeface="Cambria Math"/>
                          </a:rPr>
                          <m:t>+</m:t>
                        </m:r>
                        <m:sSup>
                          <m:sSupPr>
                            <m:ctrlPr>
                              <a:rPr lang="ru-RU" sz="2200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200" b="1" i="1">
                                <a:latin typeface="Cambria Math"/>
                              </a:rPr>
                              <m:t>𝒆</m:t>
                            </m:r>
                          </m:e>
                          <m:sup>
                            <m:r>
                              <a:rPr lang="ru-RU" sz="2200" b="1" i="1">
                                <a:latin typeface="Cambria Math"/>
                              </a:rPr>
                              <m:t>−</m:t>
                            </m:r>
                            <m:r>
                              <a:rPr lang="ru-RU" sz="2200" b="1" i="1">
                                <a:latin typeface="Cambria Math"/>
                              </a:rPr>
                              <m:t>𝝁</m:t>
                            </m:r>
                            <m:r>
                              <a:rPr lang="ru-RU" sz="2200" b="1" i="1">
                                <a:latin typeface="Cambria Math"/>
                              </a:rPr>
                              <m:t>𝒙</m:t>
                            </m:r>
                          </m:sup>
                        </m:sSup>
                      </m:den>
                    </m:f>
                  </m:oMath>
                </a14:m>
                <a:endParaRPr lang="ru-RU" sz="2200" dirty="0"/>
              </a:p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ru-RU" sz="500" b="1" i="1" dirty="0">
                    <a:solidFill>
                      <a:srgbClr val="000000"/>
                    </a:solidFill>
                  </a:rPr>
                  <a:t> </a:t>
                </a:r>
              </a:p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ru-RU" sz="2200" dirty="0">
                    <a:solidFill>
                      <a:srgbClr val="000000"/>
                    </a:solidFill>
                  </a:rPr>
                  <a:t>(заметим: </a:t>
                </a:r>
                <a:r>
                  <a:rPr lang="ru-RU" sz="2200" b="1" i="1" dirty="0">
                    <a:solidFill>
                      <a:srgbClr val="000000"/>
                    </a:solidFill>
                  </a:rPr>
                  <a:t>σ</a:t>
                </a:r>
                <a:r>
                  <a:rPr lang="en-US" sz="2200" b="1" i="1" dirty="0">
                    <a:solidFill>
                      <a:srgbClr val="000000"/>
                    </a:solidFill>
                  </a:rPr>
                  <a:t>’</a:t>
                </a:r>
                <a:r>
                  <a:rPr lang="ru-RU" sz="2200" b="1" i="1" dirty="0">
                    <a:solidFill>
                      <a:srgbClr val="000000"/>
                    </a:solidFill>
                  </a:rPr>
                  <a:t>(</a:t>
                </a:r>
                <a:r>
                  <a:rPr lang="en-US" sz="2200" b="1" i="1" dirty="0">
                    <a:solidFill>
                      <a:srgbClr val="000000"/>
                    </a:solidFill>
                  </a:rPr>
                  <a:t>x</a:t>
                </a:r>
                <a:r>
                  <a:rPr lang="ru-RU" sz="2200" b="1" i="1" dirty="0">
                    <a:solidFill>
                      <a:srgbClr val="000000"/>
                    </a:solidFill>
                  </a:rPr>
                  <a:t>)≤¼</a:t>
                </a:r>
                <a:r>
                  <a:rPr lang="en-US" sz="2200" b="1" i="1" dirty="0">
                    <a:solidFill>
                      <a:srgbClr val="000000"/>
                    </a:solidFill>
                  </a:rPr>
                  <a:t>; 0&lt;x&lt;1</a:t>
                </a:r>
                <a:r>
                  <a:rPr lang="en-US" sz="2200" dirty="0">
                    <a:solidFill>
                      <a:srgbClr val="000000"/>
                    </a:solidFill>
                  </a:rPr>
                  <a:t>)</a:t>
                </a:r>
                <a:r>
                  <a:rPr lang="ru-RU" sz="2200" dirty="0">
                    <a:solidFill>
                      <a:srgbClr val="000000"/>
                    </a:solidFill>
                  </a:rPr>
                  <a:t>. При </a:t>
                </a:r>
                <a:r>
                  <a:rPr lang="en-US" sz="2200" dirty="0" err="1">
                    <a:solidFill>
                      <a:srgbClr val="000000"/>
                    </a:solidFill>
                  </a:rPr>
                  <a:t>BackProp</a:t>
                </a:r>
                <a:r>
                  <a:rPr lang="en-US" sz="2200" dirty="0">
                    <a:solidFill>
                      <a:srgbClr val="000000"/>
                    </a:solidFill>
                  </a:rPr>
                  <a:t> </a:t>
                </a:r>
                <a:r>
                  <a:rPr lang="ru-RU" sz="2200" dirty="0">
                    <a:solidFill>
                      <a:srgbClr val="000000"/>
                    </a:solidFill>
                  </a:rPr>
                  <a:t>обучении</a:t>
                </a:r>
                <a:r>
                  <a:rPr lang="en-US" sz="2200" dirty="0">
                    <a:solidFill>
                      <a:srgbClr val="000000"/>
                    </a:solidFill>
                  </a:rPr>
                  <a:t> </a:t>
                </a:r>
                <a:r>
                  <a:rPr lang="ru-RU" sz="2200" dirty="0">
                    <a:solidFill>
                      <a:srgbClr val="000000"/>
                    </a:solidFill>
                  </a:rPr>
                  <a:t>ошибка с выходов отправляется на вход, распределяется по всем весам и отправляется дальше по сети</a:t>
                </a:r>
                <a:r>
                  <a:rPr lang="en-US" sz="2200" dirty="0">
                    <a:solidFill>
                      <a:srgbClr val="000000"/>
                    </a:solidFill>
                  </a:rPr>
                  <a:t> </a:t>
                </a:r>
                <a:r>
                  <a:rPr lang="ru-RU" sz="2200" dirty="0">
                    <a:solidFill>
                      <a:srgbClr val="000000"/>
                    </a:solidFill>
                  </a:rPr>
                  <a:t>к входу. При этом градиент (производная ошибки) — прогоняется через </a:t>
                </a:r>
                <a:r>
                  <a:rPr lang="ru-RU" sz="2200" dirty="0" err="1">
                    <a:solidFill>
                      <a:srgbClr val="000000"/>
                    </a:solidFill>
                  </a:rPr>
                  <a:t>нейросеть</a:t>
                </a:r>
                <a:r>
                  <a:rPr lang="ru-RU" sz="2200" dirty="0">
                    <a:solidFill>
                      <a:srgbClr val="000000"/>
                    </a:solidFill>
                  </a:rPr>
                  <a:t> обратно с многократным перемножением </a:t>
                </a:r>
                <a:r>
                  <a:rPr lang="ru-RU" sz="2200" b="1" i="1" dirty="0">
                    <a:solidFill>
                      <a:srgbClr val="000000"/>
                    </a:solidFill>
                  </a:rPr>
                  <a:t>σ</a:t>
                </a:r>
                <a:r>
                  <a:rPr lang="en-US" sz="2200" b="1" i="1" dirty="0">
                    <a:solidFill>
                      <a:srgbClr val="000000"/>
                    </a:solidFill>
                  </a:rPr>
                  <a:t>’</a:t>
                </a:r>
                <a:r>
                  <a:rPr lang="ru-RU" sz="2200" b="1" i="1" dirty="0">
                    <a:solidFill>
                      <a:srgbClr val="000000"/>
                    </a:solidFill>
                  </a:rPr>
                  <a:t>(</a:t>
                </a:r>
                <a:r>
                  <a:rPr lang="en-US" sz="2200" b="1" i="1" dirty="0">
                    <a:solidFill>
                      <a:srgbClr val="000000"/>
                    </a:solidFill>
                  </a:rPr>
                  <a:t>x</a:t>
                </a:r>
                <a:r>
                  <a:rPr lang="ru-RU" sz="2200" b="1" i="1" dirty="0">
                    <a:solidFill>
                      <a:srgbClr val="000000"/>
                    </a:solidFill>
                  </a:rPr>
                  <a:t>)</a:t>
                </a:r>
                <a:r>
                  <a:rPr lang="ru-RU" sz="2200" dirty="0">
                    <a:solidFill>
                      <a:srgbClr val="000000"/>
                    </a:solidFill>
                  </a:rPr>
                  <a:t>. Когда в </a:t>
                </a:r>
                <a:r>
                  <a:rPr lang="ru-RU" sz="2200" dirty="0" err="1">
                    <a:solidFill>
                      <a:srgbClr val="000000"/>
                    </a:solidFill>
                  </a:rPr>
                  <a:t>нейросети</a:t>
                </a:r>
                <a:r>
                  <a:rPr lang="ru-RU" sz="2200" dirty="0">
                    <a:solidFill>
                      <a:srgbClr val="000000"/>
                    </a:solidFill>
                  </a:rPr>
                  <a:t> много слоев, градиент в слоях близких к входу становится исчезающе малым и </a:t>
                </a:r>
                <a:r>
                  <a:rPr lang="ru-RU" sz="2200" b="1" dirty="0">
                    <a:solidFill>
                      <a:srgbClr val="000000"/>
                    </a:solidFill>
                  </a:rPr>
                  <a:t>веса практически перестанут изменяться. </a:t>
                </a:r>
                <a:r>
                  <a:rPr lang="ru-RU" sz="2200" dirty="0">
                    <a:solidFill>
                      <a:srgbClr val="000000"/>
                    </a:solidFill>
                  </a:rPr>
                  <a:t>Происходит «</a:t>
                </a:r>
                <a:r>
                  <a:rPr lang="ru-RU" sz="2200" b="1" dirty="0">
                    <a:solidFill>
                      <a:srgbClr val="C00000"/>
                    </a:solidFill>
                  </a:rPr>
                  <a:t>паралич сети</a:t>
                </a:r>
                <a:r>
                  <a:rPr lang="ru-RU" sz="2200" dirty="0">
                    <a:solidFill>
                      <a:srgbClr val="000000"/>
                    </a:solidFill>
                  </a:rPr>
                  <a:t>».</a:t>
                </a:r>
              </a:p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ru-RU" sz="500" dirty="0">
                    <a:solidFill>
                      <a:srgbClr val="000000"/>
                    </a:solidFill>
                  </a:rPr>
                  <a:t> </a:t>
                </a:r>
                <a:endParaRPr lang="en-US" sz="500" dirty="0">
                  <a:solidFill>
                    <a:srgbClr val="000000"/>
                  </a:solidFill>
                </a:endParaRPr>
              </a:p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ru-RU" sz="2200" dirty="0">
                    <a:solidFill>
                      <a:srgbClr val="000000"/>
                    </a:solidFill>
                  </a:rPr>
                  <a:t>Противоположная картина называется «</a:t>
                </a:r>
                <a:r>
                  <a:rPr lang="ru-RU" sz="2200" b="1" dirty="0">
                    <a:solidFill>
                      <a:srgbClr val="C00000"/>
                    </a:solidFill>
                  </a:rPr>
                  <a:t>взрывной рост градиента</a:t>
                </a:r>
                <a:r>
                  <a:rPr lang="ru-RU" sz="2200" dirty="0">
                    <a:solidFill>
                      <a:srgbClr val="000000"/>
                    </a:solidFill>
                  </a:rPr>
                  <a:t>», это случается, если инициализировать веса слишком большими значениями. </a:t>
                </a:r>
              </a:p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ru-RU" sz="600" dirty="0">
                    <a:solidFill>
                      <a:srgbClr val="000000"/>
                    </a:solidFill>
                  </a:rPr>
                  <a:t> </a:t>
                </a:r>
              </a:p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ru-RU" sz="2200" dirty="0">
                    <a:solidFill>
                      <a:srgbClr val="000000"/>
                    </a:solidFill>
                  </a:rPr>
                  <a:t>Для </a:t>
                </a:r>
                <a:r>
                  <a:rPr lang="ru-RU" sz="2200" dirty="0" err="1">
                    <a:solidFill>
                      <a:srgbClr val="000000"/>
                    </a:solidFill>
                  </a:rPr>
                  <a:t>избежания</a:t>
                </a:r>
                <a:r>
                  <a:rPr lang="ru-RU" sz="2200" dirty="0">
                    <a:solidFill>
                      <a:srgbClr val="000000"/>
                    </a:solidFill>
                  </a:rPr>
                  <a:t> затухания или взрывного роста градиента нужно </a:t>
                </a:r>
              </a:p>
              <a:p>
                <a:pPr marL="342900" indent="-342900" fontAlgn="base">
                  <a:spcBef>
                    <a:spcPct val="0"/>
                  </a:spcBef>
                  <a:spcAft>
                    <a:spcPct val="0"/>
                  </a:spcAft>
                  <a:buFont typeface="+mj-lt"/>
                  <a:buAutoNum type="arabicPeriod"/>
                </a:pPr>
                <a:r>
                  <a:rPr lang="ru-RU" sz="2200" b="1" dirty="0">
                    <a:solidFill>
                      <a:srgbClr val="C00000"/>
                    </a:solidFill>
                  </a:rPr>
                  <a:t>грамотно выбирать функцию активации; </a:t>
                </a:r>
              </a:p>
              <a:p>
                <a:pPr marL="342900" indent="-342900" fontAlgn="base">
                  <a:spcBef>
                    <a:spcPct val="0"/>
                  </a:spcBef>
                  <a:spcAft>
                    <a:spcPct val="0"/>
                  </a:spcAft>
                  <a:buFont typeface="+mj-lt"/>
                  <a:buAutoNum type="arabicPeriod"/>
                </a:pPr>
                <a:r>
                  <a:rPr lang="ru-RU" sz="2200" b="1" dirty="0">
                    <a:solidFill>
                      <a:srgbClr val="C00000"/>
                    </a:solidFill>
                  </a:rPr>
                  <a:t>использовать правильную инициализацию </a:t>
                </a:r>
              </a:p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ru-RU" sz="2200" b="1" dirty="0">
                    <a:solidFill>
                      <a:srgbClr val="C00000"/>
                    </a:solidFill>
                  </a:rPr>
                  <a:t>     настраиваемых параметров нейросети;</a:t>
                </a:r>
              </a:p>
              <a:p>
                <a:pPr marL="342900" indent="-342900" fontAlgn="base">
                  <a:spcBef>
                    <a:spcPct val="0"/>
                  </a:spcBef>
                  <a:spcAft>
                    <a:spcPct val="0"/>
                  </a:spcAft>
                  <a:buFont typeface="+mj-lt"/>
                  <a:buAutoNum type="arabicPeriod"/>
                </a:pPr>
                <a:r>
                  <a:rPr lang="ru-RU" sz="2200" b="1" dirty="0">
                    <a:solidFill>
                      <a:srgbClr val="C00000"/>
                    </a:solidFill>
                  </a:rPr>
                  <a:t>выбирать функцию ошибки сети,</a:t>
                </a:r>
                <a:r>
                  <a:rPr lang="en-US" sz="2200" b="1" dirty="0">
                    <a:solidFill>
                      <a:srgbClr val="C00000"/>
                    </a:solidFill>
                  </a:rPr>
                  <a:t> </a:t>
                </a:r>
                <a:r>
                  <a:rPr lang="ru-RU" sz="2200" b="1" dirty="0">
                    <a:solidFill>
                      <a:srgbClr val="C00000"/>
                    </a:solidFill>
                  </a:rPr>
                  <a:t>адекватную решаемой задаче.</a:t>
                </a:r>
              </a:p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ru-RU" sz="2200" dirty="0">
                    <a:solidFill>
                      <a:srgbClr val="000000"/>
                    </a:solidFill>
                  </a:rPr>
                  <a:t> </a:t>
                </a:r>
              </a:p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ru-RU" b="1" dirty="0">
                    <a:solidFill>
                      <a:srgbClr val="000000"/>
                    </a:solidFill>
                  </a:rPr>
                  <a:t> </a:t>
                </a:r>
                <a:endParaRPr lang="ru-RU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344" y="584767"/>
                <a:ext cx="11809312" cy="6429250"/>
              </a:xfrm>
              <a:prstGeom prst="rect">
                <a:avLst/>
              </a:prstGeom>
              <a:blipFill>
                <a:blip r:embed="rId2"/>
                <a:stretch>
                  <a:fillRect l="-671" t="-569" r="-67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001216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B922B-CC22-4C38-8094-1496B086FFB3}" type="datetime1">
              <a:rPr lang="ru-RU" altLang="ru-RU" smtClean="0">
                <a:solidFill>
                  <a:srgbClr val="000000"/>
                </a:solidFill>
              </a:rPr>
              <a:t>26.02.2023</a:t>
            </a:fld>
            <a:endParaRPr lang="ru-RU" altLang="ru-RU">
              <a:solidFill>
                <a:srgbClr val="000000"/>
              </a:solidFill>
            </a:endParaRPr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>
          <a:xfrm>
            <a:off x="4648200" y="6453336"/>
            <a:ext cx="4400128" cy="268139"/>
          </a:xfrm>
        </p:spPr>
        <p:txBody>
          <a:bodyPr/>
          <a:lstStyle/>
          <a:p>
            <a:r>
              <a:rPr lang="ru-RU" altLang="ru-RU">
                <a:solidFill>
                  <a:srgbClr val="000000"/>
                </a:solidFill>
              </a:rPr>
              <a:t>Ососков Г.А. Машинное обучение</a:t>
            </a:r>
            <a:endParaRPr lang="ru-RU" altLang="ru-RU" dirty="0">
              <a:solidFill>
                <a:srgbClr val="000000"/>
              </a:solidFill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8442F-AA51-453E-A45D-AEAE194BB88B}" type="slidenum">
              <a:rPr lang="ru-RU" altLang="ru-RU" smtClean="0">
                <a:solidFill>
                  <a:srgbClr val="000000"/>
                </a:solidFill>
              </a:rPr>
              <a:pPr/>
              <a:t>21</a:t>
            </a:fld>
            <a:endParaRPr lang="ru-RU" altLang="ru-RU">
              <a:solidFill>
                <a:srgbClr val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08554" y="562658"/>
                <a:ext cx="7528927" cy="64463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dirty="0"/>
                  <a:t>Из-за указанных недостатков </a:t>
                </a:r>
                <a:r>
                  <a:rPr lang="ru-RU" dirty="0">
                    <a:solidFill>
                      <a:srgbClr val="0000FF"/>
                    </a:solidFill>
                  </a:rPr>
                  <a:t>сигмоидальной активационной функции </a:t>
                </a:r>
                <a14:m>
                  <m:oMath xmlns:m="http://schemas.openxmlformats.org/officeDocument/2006/math">
                    <m:r>
                      <a:rPr lang="ru-RU" sz="2000" b="1" i="1">
                        <a:latin typeface="Cambria Math"/>
                      </a:rPr>
                      <m:t>𝝈</m:t>
                    </m:r>
                    <m:r>
                      <a:rPr lang="ru-RU" sz="2000" b="1" i="1">
                        <a:latin typeface="Cambria Math"/>
                      </a:rPr>
                      <m:t>(</m:t>
                    </m:r>
                    <m:r>
                      <a:rPr lang="ru-RU" sz="2000" b="1" i="1">
                        <a:latin typeface="Cambria Math"/>
                      </a:rPr>
                      <m:t>𝒙</m:t>
                    </m:r>
                    <m:r>
                      <a:rPr lang="ru-RU" sz="2000" b="1" i="1">
                        <a:latin typeface="Cambria Math"/>
                      </a:rPr>
                      <m:t>)=</m:t>
                    </m:r>
                    <m:f>
                      <m:fPr>
                        <m:ctrlPr>
                          <a:rPr lang="ru-RU" sz="20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sz="2000" b="1" i="1">
                            <a:latin typeface="Cambria Math"/>
                          </a:rPr>
                          <m:t>𝟏</m:t>
                        </m:r>
                      </m:num>
                      <m:den>
                        <m:r>
                          <a:rPr lang="ru-RU" sz="2000" b="1" i="1">
                            <a:latin typeface="Cambria Math"/>
                          </a:rPr>
                          <m:t>𝟏</m:t>
                        </m:r>
                        <m:r>
                          <a:rPr lang="ru-RU" sz="2000" b="1" i="1">
                            <a:latin typeface="Cambria Math"/>
                          </a:rPr>
                          <m:t>+</m:t>
                        </m:r>
                        <m:sSup>
                          <m:sSupPr>
                            <m:ctrlPr>
                              <a:rPr lang="ru-RU" sz="2000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1" i="1">
                                <a:latin typeface="Cambria Math"/>
                              </a:rPr>
                              <m:t>𝒆</m:t>
                            </m:r>
                          </m:e>
                          <m:sup>
                            <m:r>
                              <a:rPr lang="ru-RU" sz="2000" b="1" i="1">
                                <a:latin typeface="Cambria Math"/>
                              </a:rPr>
                              <m:t>−</m:t>
                            </m:r>
                            <m:r>
                              <a:rPr lang="ru-RU" sz="2000" b="1" i="1">
                                <a:latin typeface="Cambria Math"/>
                              </a:rPr>
                              <m:t>𝝁</m:t>
                            </m:r>
                            <m:r>
                              <a:rPr lang="ru-RU" sz="2000" b="1" i="1">
                                <a:latin typeface="Cambria Math"/>
                              </a:rPr>
                              <m:t>𝒙</m:t>
                            </m:r>
                          </m:sup>
                        </m:sSup>
                      </m:den>
                    </m:f>
                  </m:oMath>
                </a14:m>
                <a:endParaRPr lang="ru-RU" sz="2000" b="1" dirty="0"/>
              </a:p>
              <a:p>
                <a:endParaRPr lang="ru-RU" sz="800" dirty="0"/>
              </a:p>
              <a:p>
                <a:r>
                  <a:rPr lang="ru-RU" dirty="0"/>
                  <a:t>применяют также</a:t>
                </a:r>
              </a:p>
              <a:p>
                <a:pPr lvl="0"/>
                <a:r>
                  <a:rPr lang="ru-RU" b="1" dirty="0"/>
                  <a:t>1. </a:t>
                </a:r>
                <a:r>
                  <a:rPr lang="ru-RU" b="1" dirty="0">
                    <a:solidFill>
                      <a:srgbClr val="006600"/>
                    </a:solidFill>
                  </a:rPr>
                  <a:t>Гиперболический тангенс</a:t>
                </a:r>
                <a:r>
                  <a:rPr lang="ru-RU" dirty="0">
                    <a:solidFill>
                      <a:srgbClr val="006600"/>
                    </a:solidFill>
                  </a:rPr>
                  <a:t> </a:t>
                </a:r>
                <a:r>
                  <a:rPr lang="en-US" dirty="0" err="1">
                    <a:solidFill>
                      <a:srgbClr val="006600"/>
                    </a:solidFill>
                  </a:rPr>
                  <a:t>tanh</a:t>
                </a:r>
                <a:r>
                  <a:rPr lang="en-US" dirty="0">
                    <a:solidFill>
                      <a:srgbClr val="006600"/>
                    </a:solidFill>
                  </a:rPr>
                  <a:t> </a:t>
                </a:r>
                <a:r>
                  <a:rPr lang="ru-RU" dirty="0">
                    <a:solidFill>
                      <a:srgbClr val="006600"/>
                    </a:solidFill>
                  </a:rPr>
                  <a:t>активация </a:t>
                </a:r>
              </a:p>
              <a:p>
                <a:r>
                  <a:rPr lang="ru-RU" dirty="0"/>
                  <a:t>меняется в интервале от –1 до 1. Подобно </a:t>
                </a:r>
                <a:r>
                  <a:rPr lang="ru-RU" dirty="0" err="1"/>
                  <a:t>сигмоиде</a:t>
                </a:r>
                <a:r>
                  <a:rPr lang="ru-RU" dirty="0"/>
                  <a:t>, </a:t>
                </a:r>
                <a:r>
                  <a:rPr lang="en-US" dirty="0" err="1"/>
                  <a:t>tanh</a:t>
                </a:r>
                <a:r>
                  <a:rPr lang="en-US" dirty="0"/>
                  <a:t> </a:t>
                </a:r>
                <a:r>
                  <a:rPr lang="ru-RU" dirty="0"/>
                  <a:t>может насыщаться, зато его выход центрирован относительно нуля, что предпочтительней.</a:t>
                </a:r>
              </a:p>
              <a:p>
                <a:pPr lvl="0" fontAlgn="base"/>
                <a:r>
                  <a:rPr lang="ru-RU" dirty="0"/>
                  <a:t>2. Функция активации под названием </a:t>
                </a:r>
                <a:r>
                  <a:rPr lang="ru-RU" b="1" dirty="0">
                    <a:solidFill>
                      <a:srgbClr val="FF0000"/>
                    </a:solidFill>
                  </a:rPr>
                  <a:t>«выпрямитель»              (</a:t>
                </a:r>
                <a:r>
                  <a:rPr lang="en-US" b="1" dirty="0">
                    <a:solidFill>
                      <a:srgbClr val="FF0000"/>
                    </a:solidFill>
                  </a:rPr>
                  <a:t>Rectified Linear Unit </a:t>
                </a:r>
                <a:r>
                  <a:rPr lang="ru-RU" b="1" dirty="0">
                    <a:solidFill>
                      <a:srgbClr val="FF0000"/>
                    </a:solidFill>
                  </a:rPr>
                  <a:t>– </a:t>
                </a:r>
                <a:r>
                  <a:rPr lang="en-US" b="1" dirty="0" err="1">
                    <a:solidFill>
                      <a:srgbClr val="FF0000"/>
                    </a:solidFill>
                  </a:rPr>
                  <a:t>ReLU</a:t>
                </a:r>
                <a:r>
                  <a:rPr lang="ru-RU" b="1" dirty="0">
                    <a:solidFill>
                      <a:srgbClr val="FF0000"/>
                    </a:solidFill>
                  </a:rPr>
                  <a:t>)</a:t>
                </a:r>
                <a:r>
                  <a:rPr lang="ru-RU" dirty="0">
                    <a:solidFill>
                      <a:srgbClr val="FF0000"/>
                    </a:solidFill>
                  </a:rPr>
                  <a:t> </a:t>
                </a:r>
                <a:r>
                  <a:rPr lang="ru-RU" dirty="0"/>
                  <a:t>с формулой </a:t>
                </a:r>
                <a:r>
                  <a:rPr lang="ru-RU" i="1" dirty="0"/>
                  <a:t>f(x) = </a:t>
                </a:r>
                <a:r>
                  <a:rPr lang="ru-RU" i="1" dirty="0" err="1"/>
                  <a:t>max</a:t>
                </a:r>
                <a:r>
                  <a:rPr lang="ru-RU" i="1" dirty="0"/>
                  <a:t>(0, x). </a:t>
                </a:r>
                <a:r>
                  <a:rPr lang="ru-RU" dirty="0" err="1"/>
                  <a:t>ReLU</a:t>
                </a:r>
                <a:r>
                  <a:rPr lang="ru-RU" dirty="0"/>
                  <a:t> наиболее популярен, т.к. не подвержен насыщению и быстро вычисляется, повышая скорость сходимости. стохастического градиентного спуска в несколько раз. Однако при очень большом градиенте </a:t>
                </a:r>
                <a:r>
                  <a:rPr lang="ru-RU" dirty="0" err="1"/>
                  <a:t>ReLU</a:t>
                </a:r>
                <a:r>
                  <a:rPr lang="ru-RU" dirty="0"/>
                  <a:t> может так обновить вес, что нейрон никогда больше не активируется, - «умирает». Поэтому появились различные модификации </a:t>
                </a:r>
                <a:r>
                  <a:rPr lang="ru-RU" dirty="0" err="1"/>
                  <a:t>ReLU</a:t>
                </a:r>
                <a:r>
                  <a:rPr lang="ru-RU" dirty="0"/>
                  <a:t>:</a:t>
                </a:r>
              </a:p>
              <a:p>
                <a:pPr lvl="0" fontAlgn="base"/>
                <a:r>
                  <a:rPr lang="ru-RU" b="1" dirty="0"/>
                  <a:t>3. </a:t>
                </a:r>
                <a:r>
                  <a:rPr lang="ru-RU" b="1" dirty="0" err="1">
                    <a:solidFill>
                      <a:srgbClr val="C00000"/>
                    </a:solidFill>
                  </a:rPr>
                  <a:t>ReLU</a:t>
                </a:r>
                <a:r>
                  <a:rPr lang="ru-RU" b="1" dirty="0">
                    <a:solidFill>
                      <a:srgbClr val="C00000"/>
                    </a:solidFill>
                  </a:rPr>
                  <a:t> с «утечкой» (</a:t>
                </a:r>
                <a:r>
                  <a:rPr lang="ru-RU" b="1" dirty="0" err="1">
                    <a:solidFill>
                      <a:srgbClr val="C00000"/>
                    </a:solidFill>
                  </a:rPr>
                  <a:t>leaky</a:t>
                </a:r>
                <a:r>
                  <a:rPr lang="ru-RU" b="1" dirty="0">
                    <a:solidFill>
                      <a:srgbClr val="C00000"/>
                    </a:solidFill>
                  </a:rPr>
                  <a:t> </a:t>
                </a:r>
                <a:r>
                  <a:rPr lang="ru-RU" b="1" dirty="0" err="1">
                    <a:solidFill>
                      <a:srgbClr val="C00000"/>
                    </a:solidFill>
                  </a:rPr>
                  <a:t>ReLU</a:t>
                </a:r>
                <a:r>
                  <a:rPr lang="ru-RU" b="1" dirty="0">
                    <a:solidFill>
                      <a:srgbClr val="C00000"/>
                    </a:solidFill>
                  </a:rPr>
                  <a:t>, </a:t>
                </a:r>
                <a:r>
                  <a:rPr lang="ru-RU" b="1" dirty="0" err="1">
                    <a:solidFill>
                      <a:srgbClr val="C00000"/>
                    </a:solidFill>
                  </a:rPr>
                  <a:t>LReLU</a:t>
                </a:r>
                <a:r>
                  <a:rPr lang="ru-RU" b="1" dirty="0">
                    <a:solidFill>
                      <a:srgbClr val="C00000"/>
                    </a:solidFill>
                  </a:rPr>
                  <a:t>)</a:t>
                </a:r>
                <a:r>
                  <a:rPr lang="ru-RU" dirty="0">
                    <a:solidFill>
                      <a:srgbClr val="C00000"/>
                    </a:solidFill>
                  </a:rPr>
                  <a:t>  </a:t>
                </a:r>
              </a:p>
              <a:p>
                <a:pPr lvl="0" fontAlgn="base"/>
                <a:r>
                  <a:rPr lang="ru-RU" dirty="0"/>
                  <a:t>с формулой </a:t>
                </a:r>
                <a:r>
                  <a:rPr lang="ru-RU" i="1" dirty="0"/>
                  <a:t>f(x) =</a:t>
                </a:r>
                <a:r>
                  <a:rPr lang="ru-RU" dirty="0"/>
                  <a:t> </a:t>
                </a:r>
                <a:r>
                  <a:rPr lang="ru-RU" i="1" dirty="0"/>
                  <a:t>αx</a:t>
                </a:r>
                <a:r>
                  <a:rPr lang="ru-RU" dirty="0"/>
                  <a:t> при </a:t>
                </a:r>
                <a:r>
                  <a:rPr lang="ru-RU" i="1" dirty="0"/>
                  <a:t>x &lt; 0</a:t>
                </a:r>
                <a:r>
                  <a:rPr lang="ru-RU" dirty="0"/>
                  <a:t> и </a:t>
                </a:r>
                <a:r>
                  <a:rPr lang="ru-RU" i="1" dirty="0"/>
                  <a:t>f(x) = x</a:t>
                </a:r>
                <a:r>
                  <a:rPr lang="ru-RU" dirty="0"/>
                  <a:t> при </a:t>
                </a:r>
                <a:r>
                  <a:rPr lang="ru-RU" i="1" dirty="0"/>
                  <a:t>x ≥ 0</a:t>
                </a:r>
                <a:r>
                  <a:rPr lang="ru-RU" dirty="0"/>
                  <a:t>, </a:t>
                </a:r>
              </a:p>
              <a:p>
                <a:pPr lvl="0" fontAlgn="base"/>
                <a:r>
                  <a:rPr lang="ru-RU" dirty="0"/>
                  <a:t>где α – малая константа.</a:t>
                </a:r>
              </a:p>
              <a:p>
                <a:pPr lvl="0" fontAlgn="base"/>
                <a:r>
                  <a:rPr lang="ru-RU" b="1" dirty="0"/>
                  <a:t>4. </a:t>
                </a:r>
                <a:r>
                  <a:rPr lang="en-US" b="1" dirty="0" err="1">
                    <a:solidFill>
                      <a:srgbClr val="00B0F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Softplus</a:t>
                </a:r>
                <a:r>
                  <a:rPr lang="ru-RU" dirty="0">
                    <a:solidFill>
                      <a:srgbClr val="00B0F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</a:t>
                </a:r>
                <a:r>
                  <a:rPr lang="ru-RU" dirty="0"/>
                  <a:t>является гладкой аппроксимацией  </a:t>
                </a:r>
                <a:r>
                  <a:rPr lang="ru-RU" dirty="0" err="1"/>
                  <a:t>ReLU</a:t>
                </a:r>
                <a:r>
                  <a:rPr lang="ru-RU" dirty="0"/>
                  <a:t> с формулой     				</a:t>
                </a:r>
                <a:r>
                  <a:rPr lang="ru-RU" i="1" dirty="0"/>
                  <a:t>f</a:t>
                </a:r>
                <a:r>
                  <a:rPr lang="ru-RU" b="1" dirty="0"/>
                  <a:t>(x) = </a:t>
                </a:r>
                <a:r>
                  <a:rPr lang="en-US" b="1" dirty="0"/>
                  <a:t>ln</a:t>
                </a:r>
                <a:r>
                  <a:rPr lang="ru-RU" b="1" dirty="0"/>
                  <a:t>(1+</a:t>
                </a:r>
                <a:r>
                  <a:rPr lang="en-US" b="1" dirty="0"/>
                  <a:t>e</a:t>
                </a:r>
                <a:r>
                  <a:rPr lang="en-US" b="1" baseline="30000" dirty="0"/>
                  <a:t>x</a:t>
                </a:r>
                <a:r>
                  <a:rPr lang="ru-RU" b="1" dirty="0"/>
                  <a:t>)</a:t>
                </a:r>
              </a:p>
              <a:p>
                <a:r>
                  <a:rPr lang="en-US" dirty="0"/>
                  <a:t> </a:t>
                </a:r>
                <a:endParaRPr lang="ru-RU" dirty="0"/>
              </a:p>
              <a:p>
                <a:endParaRPr lang="ru-RU" sz="16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554" y="562658"/>
                <a:ext cx="7528927" cy="6446316"/>
              </a:xfrm>
              <a:prstGeom prst="rect">
                <a:avLst/>
              </a:prstGeom>
              <a:blipFill>
                <a:blip r:embed="rId2"/>
                <a:stretch>
                  <a:fillRect l="-729" t="-47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Рисунок 5"/>
          <p:cNvPicPr/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9000" contrast="8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231904" y="1294771"/>
            <a:ext cx="1728191" cy="70784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807072" y="-62760"/>
            <a:ext cx="83529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b="1" dirty="0">
                <a:solidFill>
                  <a:srgbClr val="C00000"/>
                </a:solidFill>
              </a:rPr>
              <a:t>Выбор функции активации 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7481" y="649139"/>
            <a:ext cx="4887706" cy="48468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9" name="Прямая соединительная линия 8"/>
          <p:cNvCxnSpPr/>
          <p:nvPr/>
        </p:nvCxnSpPr>
        <p:spPr bwMode="auto">
          <a:xfrm flipV="1">
            <a:off x="8328248" y="4293096"/>
            <a:ext cx="1789798" cy="216024"/>
          </a:xfrm>
          <a:prstGeom prst="line">
            <a:avLst/>
          </a:prstGeom>
          <a:solidFill>
            <a:schemeClr val="accent1"/>
          </a:solidFill>
          <a:ln w="317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Прямая со стрелкой 10"/>
          <p:cNvCxnSpPr/>
          <p:nvPr/>
        </p:nvCxnSpPr>
        <p:spPr bwMode="auto">
          <a:xfrm flipV="1">
            <a:off x="5591944" y="4509120"/>
            <a:ext cx="2736304" cy="792088"/>
          </a:xfrm>
          <a:prstGeom prst="straightConnector1">
            <a:avLst/>
          </a:prstGeom>
          <a:solidFill>
            <a:schemeClr val="accent1"/>
          </a:solidFill>
          <a:ln w="41275" cap="flat" cmpd="sng" algn="ctr">
            <a:solidFill>
              <a:srgbClr val="C00000">
                <a:alpha val="21000"/>
              </a:srgbClr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318660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764661-D531-44D1-A3D1-1B95EA65F8DD}" type="datetime1">
              <a:rPr lang="ru-RU" altLang="ru-RU" smtClean="0">
                <a:solidFill>
                  <a:srgbClr val="000000"/>
                </a:solidFill>
              </a:rPr>
              <a:t>26.02.2023</a:t>
            </a:fld>
            <a:endParaRPr lang="ru-RU" altLang="ru-RU">
              <a:solidFill>
                <a:srgbClr val="000000"/>
              </a:solidFill>
            </a:endParaRPr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>
          <a:xfrm>
            <a:off x="4648200" y="6245225"/>
            <a:ext cx="4256112" cy="476250"/>
          </a:xfrm>
        </p:spPr>
        <p:txBody>
          <a:bodyPr/>
          <a:lstStyle/>
          <a:p>
            <a:r>
              <a:rPr lang="ru-RU" altLang="ru-RU">
                <a:solidFill>
                  <a:srgbClr val="000000"/>
                </a:solidFill>
              </a:rPr>
              <a:t>Ососков Г.А. Машинное обучение</a:t>
            </a:r>
            <a:endParaRPr lang="ru-RU" altLang="ru-RU" dirty="0">
              <a:solidFill>
                <a:srgbClr val="000000"/>
              </a:solidFill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8442F-AA51-453E-A45D-AEAE194BB88B}" type="slidenum">
              <a:rPr lang="ru-RU" altLang="ru-RU" smtClean="0">
                <a:solidFill>
                  <a:srgbClr val="000000"/>
                </a:solidFill>
              </a:rPr>
              <a:pPr/>
              <a:t>22</a:t>
            </a:fld>
            <a:endParaRPr lang="ru-RU" altLang="ru-RU">
              <a:solidFill>
                <a:srgbClr val="00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44616" y="188641"/>
            <a:ext cx="90364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>
                <a:solidFill>
                  <a:srgbClr val="C00000"/>
                </a:solidFill>
              </a:rPr>
              <a:t>Инициализация значений весов </a:t>
            </a:r>
            <a:r>
              <a:rPr lang="ru-RU" sz="3200" b="1" dirty="0" err="1">
                <a:solidFill>
                  <a:srgbClr val="C00000"/>
                </a:solidFill>
              </a:rPr>
              <a:t>нейросети</a:t>
            </a:r>
            <a:endParaRPr lang="ru-RU" sz="3200" b="1" dirty="0">
              <a:solidFill>
                <a:srgbClr val="C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35360" y="873586"/>
            <a:ext cx="11449272" cy="587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/>
              <a:t>Очевидно, что начальные веса не должны быть все нулевыми или просто одинаковыми, нельзя их брать слишком большими, чтобы избежать взрывного роста градиента. </a:t>
            </a:r>
            <a:endParaRPr lang="en-US" sz="2000" dirty="0"/>
          </a:p>
          <a:p>
            <a:r>
              <a:rPr lang="ru-RU" sz="2000" dirty="0"/>
              <a:t>Поэтому обычно рекомендуют в качестве </a:t>
            </a:r>
            <a:r>
              <a:rPr lang="ru-RU" sz="2000" b="1" dirty="0"/>
              <a:t>начальных значений весов </a:t>
            </a:r>
            <a:r>
              <a:rPr lang="ru-RU" sz="2000" dirty="0"/>
              <a:t>брать случайные значения, </a:t>
            </a:r>
            <a:r>
              <a:rPr lang="ru-RU" sz="2000" b="1" dirty="0"/>
              <a:t>равномерно распределенные в интервале (-0.5,+0.5).</a:t>
            </a:r>
          </a:p>
          <a:p>
            <a:r>
              <a:rPr lang="ru-RU" sz="2000" dirty="0"/>
              <a:t>    Однако есть проверенные рекомендации, значительно ускоряющие обучение при использовании активационных функций</a:t>
            </a:r>
            <a:r>
              <a:rPr lang="en-US" sz="2000" dirty="0"/>
              <a:t> </a:t>
            </a:r>
            <a:r>
              <a:rPr lang="en-US" sz="2000" dirty="0" err="1"/>
              <a:t>ReLu</a:t>
            </a:r>
            <a:r>
              <a:rPr lang="en-US" sz="2000" dirty="0"/>
              <a:t> </a:t>
            </a:r>
            <a:r>
              <a:rPr lang="ru-RU" sz="2000" dirty="0"/>
              <a:t>и</a:t>
            </a:r>
            <a:r>
              <a:rPr lang="en-US" sz="2000" dirty="0"/>
              <a:t> </a:t>
            </a:r>
            <a:r>
              <a:rPr lang="en-US" sz="2000" dirty="0" err="1"/>
              <a:t>LRelu</a:t>
            </a:r>
            <a:r>
              <a:rPr lang="ru-RU" sz="2000" dirty="0"/>
              <a:t>. </a:t>
            </a:r>
          </a:p>
          <a:p>
            <a:r>
              <a:rPr lang="ru-RU" sz="2000" dirty="0"/>
              <a:t>Так </a:t>
            </a:r>
            <a:r>
              <a:rPr lang="ru-RU" sz="2000" b="1" dirty="0">
                <a:solidFill>
                  <a:srgbClr val="00B050"/>
                </a:solidFill>
              </a:rPr>
              <a:t>К. </a:t>
            </a:r>
            <a:r>
              <a:rPr lang="ru-RU" sz="2000" b="1" dirty="0" err="1">
                <a:solidFill>
                  <a:srgbClr val="00B050"/>
                </a:solidFill>
              </a:rPr>
              <a:t>Глорот</a:t>
            </a:r>
            <a:r>
              <a:rPr lang="ru-RU" sz="2000" dirty="0"/>
              <a:t> рекомендует вычислять начальные значения весов по формуле</a:t>
            </a:r>
          </a:p>
          <a:p>
            <a:endParaRPr lang="ru-RU" sz="2000" dirty="0"/>
          </a:p>
          <a:p>
            <a:endParaRPr lang="ru-RU" sz="2000" dirty="0"/>
          </a:p>
          <a:p>
            <a:endParaRPr lang="ru-RU" sz="2000" dirty="0"/>
          </a:p>
          <a:p>
            <a:r>
              <a:rPr lang="ru-RU" sz="2000" dirty="0"/>
              <a:t>где </a:t>
            </a:r>
            <a:r>
              <a:rPr lang="en-US" sz="2000" b="1" i="1" dirty="0"/>
              <a:t>U[-</a:t>
            </a:r>
            <a:r>
              <a:rPr lang="en-US" sz="2000" b="1" i="1" dirty="0" err="1"/>
              <a:t>a,a</a:t>
            </a:r>
            <a:r>
              <a:rPr lang="en-US" sz="2000" b="1" i="1" dirty="0"/>
              <a:t>)</a:t>
            </a:r>
            <a:r>
              <a:rPr lang="ru-RU" sz="2000" b="1" i="1" dirty="0"/>
              <a:t> </a:t>
            </a:r>
            <a:r>
              <a:rPr lang="ru-RU" sz="2000" dirty="0"/>
              <a:t>- равномерное распределение в интервале</a:t>
            </a:r>
            <a:r>
              <a:rPr lang="en-US" sz="2000" dirty="0"/>
              <a:t> </a:t>
            </a:r>
            <a:r>
              <a:rPr lang="en-US" sz="2000" b="1" dirty="0"/>
              <a:t>(-</a:t>
            </a:r>
            <a:r>
              <a:rPr lang="en-US" sz="2000" b="1" dirty="0" err="1"/>
              <a:t>a,a</a:t>
            </a:r>
            <a:r>
              <a:rPr lang="en-US" sz="2000" b="1" dirty="0"/>
              <a:t>)</a:t>
            </a:r>
            <a:r>
              <a:rPr lang="ru-RU" sz="2000" b="1" dirty="0"/>
              <a:t>,  n </a:t>
            </a:r>
            <a:r>
              <a:rPr lang="ru-RU" sz="2000" dirty="0"/>
              <a:t>- размер предыдущего слоя</a:t>
            </a:r>
            <a:r>
              <a:rPr lang="en-US" sz="2000" dirty="0"/>
              <a:t> </a:t>
            </a:r>
            <a:r>
              <a:rPr lang="ru-RU" sz="2000" dirty="0"/>
              <a:t>(количество столбцов</a:t>
            </a:r>
            <a:r>
              <a:rPr lang="en-US" sz="2000" dirty="0"/>
              <a:t> </a:t>
            </a:r>
            <a:r>
              <a:rPr lang="ru-RU" sz="2000" dirty="0"/>
              <a:t>в матрице весов </a:t>
            </a:r>
            <a:r>
              <a:rPr lang="en-US" sz="2000" b="1" i="1" dirty="0"/>
              <a:t>W</a:t>
            </a:r>
            <a:r>
              <a:rPr lang="ru-RU" sz="2000" dirty="0"/>
              <a:t>), </a:t>
            </a:r>
            <a:r>
              <a:rPr lang="en-US" sz="2000" b="1" i="1" dirty="0"/>
              <a:t>j</a:t>
            </a:r>
            <a:r>
              <a:rPr lang="en-US" sz="2000" dirty="0"/>
              <a:t> –</a:t>
            </a:r>
            <a:r>
              <a:rPr lang="ru-RU" sz="2000" dirty="0"/>
              <a:t>индекс предыдущего слоя. </a:t>
            </a:r>
            <a:endParaRPr lang="en-US" sz="2000" dirty="0"/>
          </a:p>
          <a:p>
            <a:r>
              <a:rPr lang="ru-RU" sz="2000" dirty="0"/>
              <a:t>В другой работе </a:t>
            </a:r>
            <a:r>
              <a:rPr lang="ru-RU" sz="2000" b="1" dirty="0" err="1">
                <a:solidFill>
                  <a:srgbClr val="00B050"/>
                </a:solidFill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К.Хе</a:t>
            </a:r>
            <a:r>
              <a:rPr lang="ru-RU" sz="2000" dirty="0">
                <a:solidFill>
                  <a:srgbClr val="00B050"/>
                </a:solidFill>
              </a:rPr>
              <a:t> </a:t>
            </a:r>
            <a:r>
              <a:rPr lang="ru-RU" sz="2000" dirty="0"/>
              <a:t>рекомендует</a:t>
            </a:r>
            <a:r>
              <a:rPr lang="en-US" sz="2000" dirty="0"/>
              <a:t> </a:t>
            </a:r>
            <a:r>
              <a:rPr lang="ru-RU" sz="2000" dirty="0"/>
              <a:t>инициализировать веса слоя </a:t>
            </a:r>
            <a:r>
              <a:rPr lang="en-US" sz="2000" dirty="0" err="1"/>
              <a:t>n</a:t>
            </a:r>
            <a:r>
              <a:rPr lang="en-US" sz="2000" baseline="-25000" dirty="0" err="1"/>
              <a:t>j</a:t>
            </a:r>
            <a:r>
              <a:rPr lang="en-US" sz="2000" baseline="-25000" dirty="0"/>
              <a:t> </a:t>
            </a:r>
            <a:r>
              <a:rPr lang="ru-RU" sz="2000" dirty="0"/>
              <a:t>величинами, нормально распределенными со средним </a:t>
            </a:r>
            <a:r>
              <a:rPr lang="ru-RU" sz="2000" b="1" i="1" dirty="0"/>
              <a:t>0</a:t>
            </a:r>
            <a:r>
              <a:rPr lang="ru-RU" sz="2000" dirty="0"/>
              <a:t> и дисперсией </a:t>
            </a:r>
            <a:r>
              <a:rPr lang="ru-RU" sz="2000" b="1" i="1" dirty="0"/>
              <a:t>2/</a:t>
            </a:r>
            <a:r>
              <a:rPr lang="en-US" sz="2000" b="1" i="1" dirty="0" err="1"/>
              <a:t>n</a:t>
            </a:r>
            <a:r>
              <a:rPr lang="en-US" sz="2000" b="1" i="1" baseline="-25000" dirty="0" err="1"/>
              <a:t>j</a:t>
            </a:r>
            <a:r>
              <a:rPr lang="ru-RU" sz="2000" dirty="0"/>
              <a:t>. </a:t>
            </a:r>
            <a:endParaRPr lang="en-US" sz="2000" dirty="0"/>
          </a:p>
          <a:p>
            <a:r>
              <a:rPr lang="en-US" sz="2000" dirty="0"/>
              <a:t>  </a:t>
            </a:r>
            <a:r>
              <a:rPr lang="ru-RU" sz="2000" dirty="0"/>
              <a:t>В последнее время появился еще один весьма радикальный метод ускорения обучения на очень больших </a:t>
            </a:r>
            <a:r>
              <a:rPr lang="ru-RU" sz="2000" dirty="0" err="1"/>
              <a:t>датасетах</a:t>
            </a:r>
            <a:r>
              <a:rPr lang="ru-RU" sz="2000" dirty="0"/>
              <a:t> – </a:t>
            </a:r>
            <a:r>
              <a:rPr lang="en-US" sz="2000" b="1" dirty="0">
                <a:solidFill>
                  <a:srgbClr val="C00000"/>
                </a:solidFill>
              </a:rPr>
              <a:t>batch-normalization</a:t>
            </a:r>
          </a:p>
          <a:p>
            <a:r>
              <a:rPr lang="en-US" sz="2000" dirty="0">
                <a:hlinkClick r:id="rId3"/>
              </a:rPr>
              <a:t>https://habr.com/ru/post/309302/</a:t>
            </a:r>
            <a:r>
              <a:rPr lang="en-US" sz="2000" dirty="0"/>
              <a:t> </a:t>
            </a:r>
            <a:endParaRPr lang="ru-RU" sz="2000" dirty="0"/>
          </a:p>
          <a:p>
            <a:endParaRPr lang="ru-RU" dirty="0"/>
          </a:p>
          <a:p>
            <a:endParaRPr lang="ru-RU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38000" contrast="9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1824" y="3142564"/>
            <a:ext cx="3656051" cy="833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152825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DDD51A-870E-4035-8072-27E1B6D015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3664" y="0"/>
            <a:ext cx="9134336" cy="595536"/>
          </a:xfrm>
        </p:spPr>
        <p:txBody>
          <a:bodyPr>
            <a:noAutofit/>
          </a:bodyPr>
          <a:lstStyle/>
          <a:p>
            <a:r>
              <a:rPr lang="ru-RU" sz="3600" b="1" dirty="0">
                <a:solidFill>
                  <a:srgbClr val="C00000"/>
                </a:solidFill>
              </a:rPr>
              <a:t>Функция потерь </a:t>
            </a:r>
            <a:r>
              <a:rPr lang="en-US" sz="3600" b="1" dirty="0">
                <a:solidFill>
                  <a:srgbClr val="C00000"/>
                </a:solidFill>
              </a:rPr>
              <a:t>cross-entropy loss </a:t>
            </a:r>
            <a:endParaRPr lang="ru-RU" sz="3600" dirty="0">
              <a:solidFill>
                <a:srgbClr val="C00000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B9CAA7-8A49-40BE-9367-77786651E00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678560" y="6483564"/>
            <a:ext cx="5554960" cy="365125"/>
          </a:xfrm>
        </p:spPr>
        <p:txBody>
          <a:bodyPr/>
          <a:lstStyle/>
          <a:p>
            <a:pPr>
              <a:defRPr/>
            </a:pPr>
            <a:r>
              <a:rPr lang="ru-RU" altLang="ru-RU">
                <a:solidFill>
                  <a:srgbClr val="000000"/>
                </a:solidFill>
              </a:rPr>
              <a:t>Ососков Г.А. Машинное обучение</a:t>
            </a:r>
            <a:endParaRPr lang="ru-RU" altLang="ru-RU" dirty="0">
              <a:solidFill>
                <a:srgbClr val="000000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CB0F50-DE25-4DE0-B470-E100628E899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904312" y="6309320"/>
            <a:ext cx="1835696" cy="476250"/>
          </a:xfrm>
        </p:spPr>
        <p:txBody>
          <a:bodyPr/>
          <a:lstStyle/>
          <a:p>
            <a:pPr>
              <a:defRPr/>
            </a:pPr>
            <a:fld id="{669FE549-AA89-4745-8A65-D3468331572A}" type="slidenum">
              <a:rPr lang="ru-RU" altLang="ru-RU" smtClean="0">
                <a:solidFill>
                  <a:srgbClr val="000000"/>
                </a:solidFill>
              </a:rPr>
              <a:pPr>
                <a:defRPr/>
              </a:pPr>
              <a:t>23</a:t>
            </a:fld>
            <a:endParaRPr lang="ru-RU" altLang="ru-RU" dirty="0">
              <a:solidFill>
                <a:srgbClr val="000000"/>
              </a:solidFill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E8D0899-B60E-48FE-B83D-448909EAA943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631504" y="6370662"/>
            <a:ext cx="1269504" cy="476250"/>
          </a:xfrm>
        </p:spPr>
        <p:txBody>
          <a:bodyPr/>
          <a:lstStyle/>
          <a:p>
            <a:pPr>
              <a:defRPr/>
            </a:pPr>
            <a:fld id="{733163A7-D1E5-49F0-A62A-822E59D4432E}" type="datetime1">
              <a:rPr lang="ru-RU" altLang="ru-RU" smtClean="0">
                <a:solidFill>
                  <a:srgbClr val="000000"/>
                </a:solidFill>
              </a:rPr>
              <a:t>26.02.2023</a:t>
            </a:fld>
            <a:endParaRPr lang="ru-RU" altLang="ru-RU" dirty="0">
              <a:solidFill>
                <a:srgbClr val="00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63352" y="620688"/>
            <a:ext cx="11928648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/>
              <a:t>До сих пор мы использовали минимизацию функцию ошибки сети (</a:t>
            </a:r>
            <a:r>
              <a:rPr lang="en-US" sz="2000" dirty="0"/>
              <a:t>loss function</a:t>
            </a:r>
            <a:r>
              <a:rPr lang="ru-RU" sz="2000" dirty="0"/>
              <a:t>) квадратичного вида </a:t>
            </a:r>
            <a:r>
              <a:rPr lang="en-GB" sz="2000" b="1" i="1" dirty="0"/>
              <a:t>E</a:t>
            </a:r>
            <a:r>
              <a:rPr lang="ru-RU" sz="2000" b="1" i="1" dirty="0"/>
              <a:t>=</a:t>
            </a:r>
            <a:r>
              <a:rPr lang="el-GR" sz="2000" b="1" i="1" dirty="0"/>
              <a:t>Σ</a:t>
            </a:r>
            <a:r>
              <a:rPr lang="en-US" sz="2000" b="1" i="1" baseline="-25000" dirty="0"/>
              <a:t>m</a:t>
            </a:r>
            <a:r>
              <a:rPr lang="el-GR" sz="2000" b="1" i="1" dirty="0"/>
              <a:t>Σ</a:t>
            </a:r>
            <a:r>
              <a:rPr lang="en-US" sz="2000" b="1" i="1" baseline="-25000" dirty="0" err="1"/>
              <a:t>ij</a:t>
            </a:r>
            <a:r>
              <a:rPr lang="en-US" sz="2000" b="1" i="1" baseline="-25000" dirty="0"/>
              <a:t> </a:t>
            </a:r>
            <a:r>
              <a:rPr lang="ru-RU" sz="2000" b="1" i="1" dirty="0"/>
              <a:t>(</a:t>
            </a:r>
            <a:r>
              <a:rPr lang="en-GB" sz="2000" b="1" i="1" dirty="0" err="1"/>
              <a:t>y</a:t>
            </a:r>
            <a:r>
              <a:rPr lang="en-GB" sz="2000" b="1" i="1" baseline="-25000" dirty="0" err="1"/>
              <a:t>i</a:t>
            </a:r>
            <a:r>
              <a:rPr lang="en-GB" sz="2000" b="1" i="1" baseline="-25000" dirty="0"/>
              <a:t> </a:t>
            </a:r>
            <a:r>
              <a:rPr lang="ru-RU" sz="2000" b="1" i="1" baseline="30000" dirty="0"/>
              <a:t>(</a:t>
            </a:r>
            <a:r>
              <a:rPr lang="en-GB" sz="2000" b="1" i="1" baseline="30000" dirty="0"/>
              <a:t>m</a:t>
            </a:r>
            <a:r>
              <a:rPr lang="ru-RU" sz="2000" b="1" i="1" baseline="30000" dirty="0"/>
              <a:t>)</a:t>
            </a:r>
            <a:r>
              <a:rPr lang="ru-RU" sz="2000" b="1" i="1" dirty="0"/>
              <a:t> – </a:t>
            </a:r>
            <a:r>
              <a:rPr lang="en-GB" sz="2000" b="1" i="1" dirty="0" err="1"/>
              <a:t>z</a:t>
            </a:r>
            <a:r>
              <a:rPr lang="en-GB" sz="2000" b="1" i="1" baseline="-25000" dirty="0" err="1"/>
              <a:t>i</a:t>
            </a:r>
            <a:r>
              <a:rPr lang="en-GB" sz="2000" b="1" i="1" baseline="-25000" dirty="0"/>
              <a:t> </a:t>
            </a:r>
            <a:r>
              <a:rPr lang="ru-RU" sz="2000" b="1" i="1" baseline="30000" dirty="0"/>
              <a:t>(</a:t>
            </a:r>
            <a:r>
              <a:rPr lang="en-GB" sz="2000" b="1" i="1" baseline="30000" dirty="0"/>
              <a:t>m</a:t>
            </a:r>
            <a:r>
              <a:rPr lang="ru-RU" sz="2000" b="1" i="1" baseline="30000" dirty="0"/>
              <a:t>)</a:t>
            </a:r>
            <a:r>
              <a:rPr lang="ru-RU" sz="2000" b="1" i="1" dirty="0"/>
              <a:t> )</a:t>
            </a:r>
            <a:r>
              <a:rPr lang="ru-RU" sz="2000" b="1" i="1" baseline="30000" dirty="0"/>
              <a:t>2</a:t>
            </a:r>
            <a:r>
              <a:rPr lang="ru-RU" sz="2000" dirty="0"/>
              <a:t>, которая согласно </a:t>
            </a:r>
            <a:r>
              <a:rPr lang="ru-RU" sz="2000" dirty="0" err="1"/>
              <a:t>матстатистике</a:t>
            </a:r>
            <a:r>
              <a:rPr lang="ru-RU" sz="2000" dirty="0"/>
              <a:t> соответствует случаю, когда ошибки, т.е. разбросы функции </a:t>
            </a:r>
            <a:r>
              <a:rPr lang="ru-RU" sz="2000" b="1" i="1" dirty="0"/>
              <a:t>Е</a:t>
            </a:r>
            <a:r>
              <a:rPr lang="ru-RU" sz="2000" dirty="0"/>
              <a:t> распределены по нормальному закону, что далеко не всегда верно. </a:t>
            </a:r>
          </a:p>
          <a:p>
            <a:r>
              <a:rPr lang="ru-RU" sz="2000" b="1" dirty="0"/>
              <a:t>Для задач классификации</a:t>
            </a:r>
            <a:r>
              <a:rPr lang="ru-RU" sz="2000" dirty="0"/>
              <a:t>, например, характерен результат в виде вероятностей того, что предъявленный сети объект принадлежит тому или иному классу, т.е. нам надо оценить вероятность того, что </a:t>
            </a:r>
            <a:r>
              <a:rPr lang="en-GB" sz="2000" b="1" i="1" dirty="0" err="1"/>
              <a:t>y</a:t>
            </a:r>
            <a:r>
              <a:rPr lang="en-GB" sz="2000" b="1" i="1" baseline="-25000" dirty="0" err="1"/>
              <a:t>i</a:t>
            </a:r>
            <a:r>
              <a:rPr lang="en-GB" sz="2000" b="1" i="1" baseline="-25000" dirty="0"/>
              <a:t> </a:t>
            </a:r>
            <a:r>
              <a:rPr lang="ru-RU" sz="2000" b="1" i="1" baseline="30000" dirty="0"/>
              <a:t>(</a:t>
            </a:r>
            <a:r>
              <a:rPr lang="en-GB" sz="2000" b="1" i="1" baseline="30000" dirty="0"/>
              <a:t>m</a:t>
            </a:r>
            <a:r>
              <a:rPr lang="ru-RU" sz="2000" b="1" i="1" baseline="30000" dirty="0"/>
              <a:t>)</a:t>
            </a:r>
            <a:r>
              <a:rPr lang="ru-RU" sz="2000" b="1" i="1" dirty="0"/>
              <a:t> </a:t>
            </a:r>
            <a:r>
              <a:rPr lang="ru-RU" sz="2000" dirty="0"/>
              <a:t>отличен от </a:t>
            </a:r>
            <a:r>
              <a:rPr lang="en-GB" sz="2000" b="1" i="1" dirty="0" err="1"/>
              <a:t>z</a:t>
            </a:r>
            <a:r>
              <a:rPr lang="en-GB" sz="2000" b="1" i="1" baseline="-25000" dirty="0" err="1"/>
              <a:t>i</a:t>
            </a:r>
            <a:r>
              <a:rPr lang="en-GB" sz="2000" b="1" i="1" baseline="-25000" dirty="0"/>
              <a:t> </a:t>
            </a:r>
            <a:r>
              <a:rPr lang="ru-RU" sz="2000" b="1" i="1" baseline="30000" dirty="0"/>
              <a:t>(</a:t>
            </a:r>
            <a:r>
              <a:rPr lang="en-GB" sz="2000" b="1" i="1" baseline="30000" dirty="0"/>
              <a:t>m</a:t>
            </a:r>
            <a:r>
              <a:rPr lang="ru-RU" sz="2000" b="1" i="1" baseline="30000" dirty="0"/>
              <a:t>)</a:t>
            </a:r>
            <a:r>
              <a:rPr lang="ru-RU" sz="2000" dirty="0"/>
              <a:t> . В этом случае для оценки того насколько близко прогнозируемое распределение </a:t>
            </a:r>
            <a:r>
              <a:rPr lang="en-US" sz="2000" dirty="0"/>
              <a:t>p</a:t>
            </a:r>
            <a:r>
              <a:rPr lang="ru-RU" sz="2000" dirty="0"/>
              <a:t>(</a:t>
            </a:r>
            <a:r>
              <a:rPr lang="en-US" sz="2000" dirty="0"/>
              <a:t>x</a:t>
            </a:r>
            <a:r>
              <a:rPr lang="ru-RU" sz="2000" dirty="0"/>
              <a:t>) к истинному распределению </a:t>
            </a:r>
            <a:r>
              <a:rPr lang="en-US" sz="2000" dirty="0"/>
              <a:t>q</a:t>
            </a:r>
            <a:r>
              <a:rPr lang="ru-RU" sz="2000" dirty="0"/>
              <a:t>(</a:t>
            </a:r>
            <a:r>
              <a:rPr lang="en-US" sz="2000" dirty="0"/>
              <a:t>x</a:t>
            </a:r>
            <a:r>
              <a:rPr lang="ru-RU" sz="2000" dirty="0"/>
              <a:t>) используют другую функцию потерь называемую </a:t>
            </a:r>
            <a:r>
              <a:rPr lang="ru-RU" sz="2000" b="1" dirty="0"/>
              <a:t>перекрестной энтропией</a:t>
            </a:r>
            <a:r>
              <a:rPr lang="ru-RU" sz="2000" dirty="0"/>
              <a:t> </a:t>
            </a:r>
            <a:r>
              <a:rPr lang="ru-RU" sz="2000" b="1" dirty="0"/>
              <a:t>(</a:t>
            </a:r>
            <a:r>
              <a:rPr lang="en-US" sz="2000" b="1" dirty="0"/>
              <a:t>cross</a:t>
            </a:r>
            <a:r>
              <a:rPr lang="ru-RU" sz="2000" b="1" dirty="0"/>
              <a:t>-</a:t>
            </a:r>
            <a:r>
              <a:rPr lang="en-US" sz="2000" b="1" dirty="0"/>
              <a:t>entropy</a:t>
            </a:r>
            <a:r>
              <a:rPr lang="ru-RU" sz="2000" b="1" dirty="0"/>
              <a:t>)</a:t>
            </a:r>
            <a:r>
              <a:rPr lang="ru-RU" sz="2000" dirty="0"/>
              <a:t> </a:t>
            </a:r>
            <a:endParaRPr lang="en-US" sz="2000" dirty="0"/>
          </a:p>
          <a:p>
            <a:endParaRPr lang="ru-RU" sz="2000" dirty="0"/>
          </a:p>
          <a:p>
            <a:r>
              <a:rPr lang="ru-RU" sz="2000" dirty="0"/>
              <a:t> </a:t>
            </a:r>
          </a:p>
          <a:p>
            <a:endParaRPr lang="ru-RU" sz="2000" dirty="0"/>
          </a:p>
          <a:p>
            <a:r>
              <a:rPr lang="ru-RU" sz="2000" dirty="0"/>
              <a:t> Эта формула обобщается и на случай нескольких классов естественным образом:</a:t>
            </a:r>
            <a:r>
              <a:rPr lang="en-US" sz="2000" dirty="0"/>
              <a:t> </a:t>
            </a:r>
          </a:p>
          <a:p>
            <a:endParaRPr lang="ru-RU" sz="2000" dirty="0"/>
          </a:p>
          <a:p>
            <a:r>
              <a:rPr lang="ru-RU" sz="2000" dirty="0"/>
              <a:t> </a:t>
            </a:r>
          </a:p>
          <a:p>
            <a:r>
              <a:rPr lang="ru-RU" sz="2000" dirty="0"/>
              <a:t> </a:t>
            </a:r>
          </a:p>
          <a:p>
            <a:r>
              <a:rPr lang="ru-RU" sz="2000" dirty="0"/>
              <a:t>                                                             ,  здесь </a:t>
            </a:r>
            <a:r>
              <a:rPr lang="ru-RU" sz="2000" b="1" i="1" dirty="0"/>
              <a:t>q</a:t>
            </a:r>
            <a:r>
              <a:rPr lang="ru-RU" sz="2000" dirty="0"/>
              <a:t> – число элементов в выборке,</a:t>
            </a:r>
            <a:r>
              <a:rPr lang="ru-RU" sz="2000" i="1" dirty="0"/>
              <a:t> l</a:t>
            </a:r>
            <a:r>
              <a:rPr lang="ru-RU" sz="2000" dirty="0"/>
              <a:t> – число классов, </a:t>
            </a:r>
            <a:r>
              <a:rPr lang="ru-RU" sz="2000" b="1" i="1" dirty="0" err="1"/>
              <a:t>a</a:t>
            </a:r>
            <a:r>
              <a:rPr lang="ru-RU" sz="2000" b="1" i="1" baseline="-25000" dirty="0" err="1"/>
              <a:t>ij</a:t>
            </a:r>
            <a:r>
              <a:rPr lang="ru-RU" sz="2000" baseline="-25000" dirty="0"/>
              <a:t> </a:t>
            </a:r>
            <a:r>
              <a:rPr lang="ru-RU" sz="2000" dirty="0"/>
              <a:t>– ответ (вероятность) алгоритма на </a:t>
            </a:r>
            <a:r>
              <a:rPr lang="ru-RU" sz="2000" b="1" i="1" dirty="0"/>
              <a:t>i</a:t>
            </a:r>
            <a:r>
              <a:rPr lang="ru-RU" sz="2000" dirty="0"/>
              <a:t>-м объекте на вопрос принадлежности его к </a:t>
            </a:r>
            <a:r>
              <a:rPr lang="ru-RU" sz="2000" b="1" i="1" dirty="0"/>
              <a:t>j</a:t>
            </a:r>
            <a:r>
              <a:rPr lang="ru-RU" sz="2000" dirty="0"/>
              <a:t>-</a:t>
            </a:r>
            <a:r>
              <a:rPr lang="ru-RU" sz="2000" dirty="0" err="1"/>
              <a:t>му</a:t>
            </a:r>
            <a:r>
              <a:rPr lang="ru-RU" sz="2000" dirty="0"/>
              <a:t> классу, </a:t>
            </a:r>
            <a:r>
              <a:rPr lang="ru-RU" sz="2000" i="1" dirty="0" err="1"/>
              <a:t>y</a:t>
            </a:r>
            <a:r>
              <a:rPr lang="ru-RU" sz="2000" i="1" baseline="-25000" dirty="0" err="1"/>
              <a:t>ij</a:t>
            </a:r>
            <a:r>
              <a:rPr lang="ru-RU" sz="2000" b="1" dirty="0"/>
              <a:t>=1</a:t>
            </a:r>
            <a:r>
              <a:rPr lang="ru-RU" sz="2000" dirty="0"/>
              <a:t> если </a:t>
            </a:r>
            <a:r>
              <a:rPr lang="ru-RU" sz="2000" b="1" i="1" dirty="0"/>
              <a:t>i</a:t>
            </a:r>
            <a:r>
              <a:rPr lang="ru-RU" sz="2000" dirty="0"/>
              <a:t>-й объект принадлежит </a:t>
            </a:r>
            <a:r>
              <a:rPr lang="ru-RU" sz="2000" b="1" i="1" dirty="0"/>
              <a:t>j</a:t>
            </a:r>
            <a:r>
              <a:rPr lang="ru-RU" sz="2000" dirty="0"/>
              <a:t>-</a:t>
            </a:r>
            <a:r>
              <a:rPr lang="ru-RU" sz="2000" dirty="0" err="1"/>
              <a:t>му</a:t>
            </a:r>
            <a:r>
              <a:rPr lang="ru-RU" sz="2000" dirty="0"/>
              <a:t> классу, в противном случае </a:t>
            </a:r>
            <a:r>
              <a:rPr lang="ru-RU" sz="2000" i="1" dirty="0" err="1"/>
              <a:t>y</a:t>
            </a:r>
            <a:r>
              <a:rPr lang="ru-RU" sz="2000" i="1" baseline="-25000" dirty="0" err="1"/>
              <a:t>ij</a:t>
            </a:r>
            <a:r>
              <a:rPr lang="ru-RU" sz="2000" b="1" dirty="0"/>
              <a:t>=0</a:t>
            </a:r>
            <a:r>
              <a:rPr lang="ru-RU" sz="2000" dirty="0"/>
              <a:t>.</a:t>
            </a:r>
          </a:p>
          <a:p>
            <a:endParaRPr lang="ru-RU" dirty="0"/>
          </a:p>
        </p:txBody>
      </p:sp>
      <p:pic>
        <p:nvPicPr>
          <p:cNvPr id="14" name="Рисунок 13" descr="Cross entropy loss formula">
            <a:hlinkClick r:id="rId2"/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6040" y="3140968"/>
            <a:ext cx="4283968" cy="9361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Рисунок 14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424" y="4442197"/>
            <a:ext cx="3528392" cy="115212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257737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09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1464" y="1149807"/>
            <a:ext cx="9937104" cy="52315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-32176"/>
            <a:ext cx="12192000" cy="728828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ru-RU" sz="2800" b="1" dirty="0">
                <a:solidFill>
                  <a:srgbClr val="0000FF"/>
                </a:solidFill>
              </a:rPr>
              <a:t>Сайт с он-лайн оптимизацией структуры и обучения глубокой ИНС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07368" y="562348"/>
            <a:ext cx="11665296" cy="720080"/>
          </a:xfrm>
        </p:spPr>
        <p:txBody>
          <a:bodyPr/>
          <a:lstStyle/>
          <a:p>
            <a:pPr marL="0" indent="0">
              <a:buNone/>
            </a:pPr>
            <a:r>
              <a:rPr lang="en-GB" sz="1800" dirty="0">
                <a:solidFill>
                  <a:srgbClr val="009999"/>
                </a:solidFill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http://playground.tensorflow.org</a:t>
            </a:r>
            <a:r>
              <a:rPr lang="ru-RU" sz="1800" dirty="0">
                <a:solidFill>
                  <a:srgbClr val="0000FF"/>
                </a:solidFill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ru-RU" sz="1800" dirty="0"/>
              <a:t>Цвета: </a:t>
            </a:r>
            <a:r>
              <a:rPr lang="ru-RU" sz="1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голубой</a:t>
            </a:r>
            <a:r>
              <a:rPr lang="ru-RU" sz="1800" b="1" dirty="0"/>
              <a:t> – положит., </a:t>
            </a:r>
            <a:r>
              <a:rPr lang="ru-RU" sz="18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желтый</a:t>
            </a:r>
            <a:r>
              <a:rPr lang="ru-RU" sz="1800" b="1" dirty="0"/>
              <a:t> – </a:t>
            </a:r>
            <a:r>
              <a:rPr lang="ru-RU" sz="1800" b="1" dirty="0" err="1"/>
              <a:t>отрицат</a:t>
            </a:r>
            <a:r>
              <a:rPr lang="ru-RU" sz="1800" b="1" dirty="0"/>
              <a:t>. Цвета связей соответствую положительным или отрицательным весам</a:t>
            </a:r>
          </a:p>
          <a:p>
            <a:pPr marL="0" indent="0">
              <a:buNone/>
            </a:pPr>
            <a:r>
              <a:rPr lang="ru-RU" sz="1800" b="1" dirty="0"/>
              <a:t> </a:t>
            </a:r>
            <a:r>
              <a:rPr lang="en-GB" sz="1800" b="1" dirty="0"/>
              <a:t> </a:t>
            </a:r>
            <a:r>
              <a:rPr lang="ru-RU" b="1" dirty="0"/>
              <a:t> 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CC9F3-3E55-406B-AD37-00875A752C36}" type="datetime1">
              <a:rPr lang="ru-RU" altLang="ru-RU" smtClean="0">
                <a:solidFill>
                  <a:srgbClr val="000000"/>
                </a:solidFill>
              </a:rPr>
              <a:t>26.02.2023</a:t>
            </a:fld>
            <a:endParaRPr lang="ru-RU" altLang="ru-RU">
              <a:solidFill>
                <a:srgbClr val="000000"/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655840" y="6381330"/>
            <a:ext cx="4320480" cy="280119"/>
          </a:xfrm>
        </p:spPr>
        <p:txBody>
          <a:bodyPr/>
          <a:lstStyle/>
          <a:p>
            <a:r>
              <a:rPr lang="ru-RU" altLang="ru-RU">
                <a:solidFill>
                  <a:srgbClr val="000000"/>
                </a:solidFill>
              </a:rPr>
              <a:t>Ососков Г.А. Машинное обучение</a:t>
            </a:r>
            <a:endParaRPr lang="ru-RU" altLang="ru-RU" dirty="0">
              <a:solidFill>
                <a:srgbClr val="000000"/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3492E-593C-44B2-A8F0-51CE709223F9}" type="slidenum">
              <a:rPr lang="ru-RU" altLang="ru-RU" smtClean="0">
                <a:solidFill>
                  <a:srgbClr val="000000"/>
                </a:solidFill>
              </a:rPr>
              <a:pPr/>
              <a:t>24</a:t>
            </a:fld>
            <a:endParaRPr lang="ru-RU" altLang="ru-RU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74172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154D4-2185-40AF-9CEC-7CD730967E9C}" type="datetime1">
              <a:rPr lang="ru-RU" altLang="ru-RU" smtClean="0">
                <a:solidFill>
                  <a:srgbClr val="000000"/>
                </a:solidFill>
              </a:rPr>
              <a:t>26.02.2023</a:t>
            </a:fld>
            <a:endParaRPr lang="ru-RU" altLang="ru-RU">
              <a:solidFill>
                <a:srgbClr val="000000"/>
              </a:solidFill>
            </a:endParaRPr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>
          <a:xfrm>
            <a:off x="4007769" y="6505874"/>
            <a:ext cx="5036581" cy="352127"/>
          </a:xfrm>
        </p:spPr>
        <p:txBody>
          <a:bodyPr/>
          <a:lstStyle/>
          <a:p>
            <a:r>
              <a:rPr lang="ru-RU" altLang="ru-RU">
                <a:solidFill>
                  <a:srgbClr val="000000"/>
                </a:solidFill>
              </a:rPr>
              <a:t>Ососков Г.А. Машинное обучение</a:t>
            </a:r>
            <a:endParaRPr lang="ru-RU" altLang="ru-RU" dirty="0">
              <a:solidFill>
                <a:srgbClr val="000000"/>
              </a:solidFill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8442F-AA51-453E-A45D-AEAE194BB88B}" type="slidenum">
              <a:rPr lang="ru-RU" altLang="ru-RU" smtClean="0">
                <a:solidFill>
                  <a:srgbClr val="000000"/>
                </a:solidFill>
              </a:rPr>
              <a:pPr/>
              <a:t>25</a:t>
            </a:fld>
            <a:endParaRPr lang="ru-RU" altLang="ru-RU">
              <a:solidFill>
                <a:srgbClr val="00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135562" y="84135"/>
            <a:ext cx="7216377" cy="584765"/>
          </a:xfrm>
          <a:prstGeom prst="rect">
            <a:avLst/>
          </a:prstGeom>
          <a:noFill/>
        </p:spPr>
        <p:txBody>
          <a:bodyPr wrap="none" lIns="91429" tIns="45715" rIns="91429" bIns="45715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ru-RU" sz="3200" b="1" dirty="0">
                <a:solidFill>
                  <a:srgbClr val="0000FF"/>
                </a:solidFill>
              </a:rPr>
              <a:t>2. </a:t>
            </a:r>
            <a:r>
              <a:rPr lang="ru-RU" sz="3200" b="1" dirty="0" err="1">
                <a:solidFill>
                  <a:srgbClr val="0000FF"/>
                </a:solidFill>
              </a:rPr>
              <a:t>Автоэнкодер</a:t>
            </a:r>
            <a:r>
              <a:rPr lang="ru-RU" sz="3200" b="1" dirty="0">
                <a:solidFill>
                  <a:srgbClr val="0000FF"/>
                </a:solidFill>
              </a:rPr>
              <a:t> – сжимающая сеть</a:t>
            </a:r>
            <a:endParaRPr lang="ru-RU" sz="3200" b="1" dirty="0">
              <a:solidFill>
                <a:srgbClr val="0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35360" y="670099"/>
            <a:ext cx="11377264" cy="2554535"/>
          </a:xfrm>
          <a:prstGeom prst="rect">
            <a:avLst/>
          </a:prstGeom>
          <a:noFill/>
        </p:spPr>
        <p:txBody>
          <a:bodyPr wrap="square" lIns="91429" tIns="45715" rIns="91429" bIns="45715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ru-RU" sz="2000" b="1" dirty="0" err="1">
                <a:solidFill>
                  <a:srgbClr val="000000"/>
                </a:solidFill>
              </a:rPr>
              <a:t>Автоэнкодер</a:t>
            </a:r>
            <a:r>
              <a:rPr lang="ru-RU" sz="2000" dirty="0">
                <a:solidFill>
                  <a:srgbClr val="000000"/>
                </a:solidFill>
              </a:rPr>
              <a:t> (</a:t>
            </a:r>
            <a:r>
              <a:rPr lang="ru-RU" sz="2000" b="1" dirty="0" err="1">
                <a:solidFill>
                  <a:srgbClr val="000000"/>
                </a:solidFill>
              </a:rPr>
              <a:t>autoencoder</a:t>
            </a:r>
            <a:r>
              <a:rPr lang="ru-RU" sz="2000" b="1" dirty="0">
                <a:solidFill>
                  <a:srgbClr val="000000"/>
                </a:solidFill>
              </a:rPr>
              <a:t>- АЕ</a:t>
            </a:r>
            <a:r>
              <a:rPr lang="ru-RU" sz="2000" dirty="0">
                <a:solidFill>
                  <a:srgbClr val="000000"/>
                </a:solidFill>
              </a:rPr>
              <a:t>) специальная архитектура ИНС, для  обучения </a:t>
            </a:r>
            <a:r>
              <a:rPr lang="ru-RU" sz="2000" b="1" dirty="0">
                <a:solidFill>
                  <a:srgbClr val="000000"/>
                </a:solidFill>
              </a:rPr>
              <a:t>без учителя</a:t>
            </a:r>
            <a:r>
              <a:rPr lang="ru-RU" sz="2000" dirty="0">
                <a:solidFill>
                  <a:srgbClr val="000000"/>
                </a:solidFill>
              </a:rPr>
              <a:t>  методом обратного распространения ошибки. Архитектура </a:t>
            </a:r>
            <a:r>
              <a:rPr lang="ru-RU" sz="2000" dirty="0" err="1">
                <a:solidFill>
                  <a:srgbClr val="000000"/>
                </a:solidFill>
              </a:rPr>
              <a:t>автоэнкодера</a:t>
            </a:r>
            <a:r>
              <a:rPr lang="ru-RU" sz="2000" dirty="0">
                <a:solidFill>
                  <a:srgbClr val="000000"/>
                </a:solidFill>
              </a:rPr>
              <a:t> — сеть прямого распространения, где входной и выходной слои содержат одинаковое число нейронов, а средний из скрытых слоев состоит из </a:t>
            </a:r>
            <a:r>
              <a:rPr lang="ru-RU" sz="2000" b="1" dirty="0">
                <a:solidFill>
                  <a:srgbClr val="000000"/>
                </a:solidFill>
              </a:rPr>
              <a:t>значительно меньшего их числа, образуя </a:t>
            </a:r>
            <a:r>
              <a:rPr lang="en-US" sz="2000" b="1" dirty="0">
                <a:solidFill>
                  <a:srgbClr val="000000"/>
                </a:solidFill>
              </a:rPr>
              <a:t>bottle neck </a:t>
            </a:r>
            <a:r>
              <a:rPr lang="ru-RU" sz="2000" dirty="0">
                <a:solidFill>
                  <a:srgbClr val="000000"/>
                </a:solidFill>
              </a:rPr>
              <a:t>- « бутылочное горлышко», заставляя </a:t>
            </a:r>
            <a:r>
              <a:rPr lang="ru-RU" sz="2000" dirty="0" err="1">
                <a:solidFill>
                  <a:srgbClr val="000000"/>
                </a:solidFill>
              </a:rPr>
              <a:t>нейросеть</a:t>
            </a:r>
            <a:r>
              <a:rPr lang="ru-RU" sz="2000" dirty="0">
                <a:solidFill>
                  <a:srgbClr val="000000"/>
                </a:solidFill>
              </a:rPr>
              <a:t> искать обобщения и корреляцию в поступающих на вход данных, </a:t>
            </a:r>
            <a:r>
              <a:rPr lang="ru-RU" sz="2000" b="1" dirty="0">
                <a:solidFill>
                  <a:srgbClr val="000000"/>
                </a:solidFill>
              </a:rPr>
              <a:t>выполняя их сжатие</a:t>
            </a:r>
            <a:r>
              <a:rPr lang="ru-RU" sz="2000" dirty="0">
                <a:solidFill>
                  <a:srgbClr val="000000"/>
                </a:solidFill>
              </a:rPr>
              <a:t>.  Таким образом, </a:t>
            </a:r>
            <a:r>
              <a:rPr lang="ru-RU" sz="2000" dirty="0" err="1">
                <a:solidFill>
                  <a:srgbClr val="000000"/>
                </a:solidFill>
              </a:rPr>
              <a:t>автоэнкодер</a:t>
            </a:r>
            <a:r>
              <a:rPr lang="ru-RU" sz="2000" dirty="0">
                <a:solidFill>
                  <a:srgbClr val="000000"/>
                </a:solidFill>
              </a:rPr>
              <a:t> </a:t>
            </a:r>
            <a:r>
              <a:rPr lang="ru-RU" sz="2000" dirty="0" err="1">
                <a:solidFill>
                  <a:srgbClr val="000000"/>
                </a:solidFill>
              </a:rPr>
              <a:t>самобучается</a:t>
            </a:r>
            <a:r>
              <a:rPr lang="ru-RU" sz="2000" dirty="0">
                <a:solidFill>
                  <a:srgbClr val="000000"/>
                </a:solidFill>
              </a:rPr>
              <a:t> сжимать входные данные к меньшему числу наиболее информативных признаков, которые кодируются в значениях весов сети. </a:t>
            </a:r>
            <a:endParaRPr lang="ru-RU" sz="2000" b="1" dirty="0">
              <a:solidFill>
                <a:srgbClr val="0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09600" y="3571885"/>
            <a:ext cx="7574632" cy="2246759"/>
          </a:xfrm>
          <a:prstGeom prst="rect">
            <a:avLst/>
          </a:prstGeom>
          <a:noFill/>
        </p:spPr>
        <p:txBody>
          <a:bodyPr wrap="square" lIns="91429" tIns="45715" rIns="91429" bIns="45715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ru-RU" sz="2000" dirty="0">
                <a:solidFill>
                  <a:srgbClr val="000000"/>
                </a:solidFill>
              </a:rPr>
              <a:t>Основной принцип работы и обучения сети </a:t>
            </a:r>
            <a:r>
              <a:rPr lang="ru-RU" sz="2000" dirty="0" err="1">
                <a:solidFill>
                  <a:srgbClr val="000000"/>
                </a:solidFill>
              </a:rPr>
              <a:t>автоэнкодера</a:t>
            </a:r>
            <a:r>
              <a:rPr lang="ru-RU" sz="2000" dirty="0">
                <a:solidFill>
                  <a:srgbClr val="000000"/>
                </a:solidFill>
              </a:rPr>
              <a:t> — </a:t>
            </a:r>
            <a:r>
              <a:rPr lang="ru-RU" sz="2000" b="1" dirty="0">
                <a:solidFill>
                  <a:srgbClr val="000000"/>
                </a:solidFill>
              </a:rPr>
              <a:t>получить на выходном слое отклик, наиболее близкий к входному.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ru-RU" sz="2000" b="1" dirty="0">
              <a:solidFill>
                <a:srgbClr val="000000"/>
              </a:solidFill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ru-RU" sz="2000" dirty="0">
                <a:solidFill>
                  <a:srgbClr val="000000"/>
                </a:solidFill>
              </a:rPr>
              <a:t>Можно показать, что </a:t>
            </a:r>
            <a:r>
              <a:rPr lang="ru-RU" sz="2000" dirty="0" err="1">
                <a:solidFill>
                  <a:srgbClr val="000000"/>
                </a:solidFill>
              </a:rPr>
              <a:t>автоэнкодер</a:t>
            </a:r>
            <a:r>
              <a:rPr lang="ru-RU" sz="2000" dirty="0">
                <a:solidFill>
                  <a:srgbClr val="000000"/>
                </a:solidFill>
              </a:rPr>
              <a:t> с одним скрытым слоем позволяет осуществлять линейное </a:t>
            </a:r>
            <a:r>
              <a:rPr lang="ru-RU" sz="2000" b="1" dirty="0">
                <a:solidFill>
                  <a:srgbClr val="000000"/>
                </a:solidFill>
              </a:rPr>
              <a:t>вычисление главных компонент</a:t>
            </a:r>
            <a:r>
              <a:rPr lang="ru-RU" sz="2000" dirty="0">
                <a:solidFill>
                  <a:srgbClr val="000000"/>
                </a:solidFill>
              </a:rPr>
              <a:t>, входных данных</a:t>
            </a:r>
          </a:p>
        </p:txBody>
      </p:sp>
      <p:pic>
        <p:nvPicPr>
          <p:cNvPr id="514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1939" y="2932434"/>
            <a:ext cx="2362771" cy="26972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8375576" y="5766188"/>
            <a:ext cx="3816424" cy="738654"/>
          </a:xfrm>
          <a:prstGeom prst="rect">
            <a:avLst/>
          </a:prstGeom>
          <a:noFill/>
        </p:spPr>
        <p:txBody>
          <a:bodyPr wrap="square" lIns="91429" tIns="45715" rIns="91429" bIns="45715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ru-RU" sz="1400" b="1" dirty="0">
                <a:solidFill>
                  <a:srgbClr val="000000"/>
                </a:solidFill>
              </a:rPr>
              <a:t>3-хслойный </a:t>
            </a:r>
            <a:r>
              <a:rPr lang="ru-RU" sz="1400" b="1" dirty="0" err="1">
                <a:solidFill>
                  <a:srgbClr val="000000"/>
                </a:solidFill>
              </a:rPr>
              <a:t>автоэнкодер</a:t>
            </a:r>
            <a:r>
              <a:rPr lang="ru-RU" sz="1400" b="1" dirty="0">
                <a:solidFill>
                  <a:srgbClr val="000000"/>
                </a:solidFill>
              </a:rPr>
              <a:t>. При обучении стремятся получить выход </a:t>
            </a:r>
            <a:r>
              <a:rPr lang="ru-RU" sz="1400" b="1" i="1" dirty="0">
                <a:solidFill>
                  <a:srgbClr val="000000"/>
                </a:solidFill>
              </a:rPr>
              <a:t>x‘ </a:t>
            </a:r>
            <a:r>
              <a:rPr lang="ru-RU" sz="1400" b="1" dirty="0">
                <a:solidFill>
                  <a:srgbClr val="000000"/>
                </a:solidFill>
              </a:rPr>
              <a:t>наиболее близким к входному вектору </a:t>
            </a:r>
            <a:r>
              <a:rPr lang="ru-RU" sz="1400" b="1" i="1" dirty="0">
                <a:solidFill>
                  <a:srgbClr val="000000"/>
                </a:solidFill>
              </a:rPr>
              <a:t>x</a:t>
            </a:r>
            <a:endParaRPr lang="ru-RU" sz="1400" b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24555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6AAD47-E01B-44DF-BD25-5E9920F7C0E9}" type="datetime1">
              <a:rPr lang="ru-RU" altLang="ru-RU" smtClean="0">
                <a:solidFill>
                  <a:srgbClr val="000000"/>
                </a:solidFill>
              </a:rPr>
              <a:t>26.02.2023</a:t>
            </a:fld>
            <a:endParaRPr lang="ru-RU" altLang="ru-RU">
              <a:solidFill>
                <a:srgbClr val="000000"/>
              </a:solidFill>
            </a:endParaRPr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>
          <a:xfrm>
            <a:off x="4183968" y="6525345"/>
            <a:ext cx="4714788" cy="280119"/>
          </a:xfrm>
        </p:spPr>
        <p:txBody>
          <a:bodyPr/>
          <a:lstStyle/>
          <a:p>
            <a:r>
              <a:rPr lang="ru-RU" altLang="ru-RU">
                <a:solidFill>
                  <a:srgbClr val="000000"/>
                </a:solidFill>
              </a:rPr>
              <a:t>Ососков Г.А. Машинное обучение</a:t>
            </a:r>
            <a:endParaRPr lang="ru-RU" altLang="ru-RU" dirty="0">
              <a:solidFill>
                <a:srgbClr val="000000"/>
              </a:solidFill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8442F-AA51-453E-A45D-AEAE194BB88B}" type="slidenum">
              <a:rPr lang="ru-RU" altLang="ru-RU" smtClean="0">
                <a:solidFill>
                  <a:srgbClr val="000000"/>
                </a:solidFill>
              </a:rPr>
              <a:pPr/>
              <a:t>26</a:t>
            </a:fld>
            <a:endParaRPr lang="ru-RU" altLang="ru-RU">
              <a:solidFill>
                <a:srgbClr val="00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35360" y="908720"/>
            <a:ext cx="11521280" cy="707876"/>
          </a:xfrm>
          <a:prstGeom prst="rect">
            <a:avLst/>
          </a:prstGeom>
          <a:noFill/>
        </p:spPr>
        <p:txBody>
          <a:bodyPr wrap="square" lIns="91429" tIns="45715" rIns="91429" bIns="45715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ru-RU" sz="2000" dirty="0">
                <a:solidFill>
                  <a:srgbClr val="000000"/>
                </a:solidFill>
              </a:rPr>
              <a:t>Однако больший интерес представляет </a:t>
            </a:r>
            <a:r>
              <a:rPr lang="ru-RU" sz="2000" b="1" dirty="0">
                <a:solidFill>
                  <a:srgbClr val="0000FF"/>
                </a:solidFill>
              </a:rPr>
              <a:t>глубокий </a:t>
            </a:r>
            <a:r>
              <a:rPr lang="ru-RU" sz="2000" b="1" dirty="0" err="1">
                <a:solidFill>
                  <a:srgbClr val="0000FF"/>
                </a:solidFill>
              </a:rPr>
              <a:t>автоэнкодер</a:t>
            </a:r>
            <a:r>
              <a:rPr lang="ru-RU" sz="2000" b="1" dirty="0">
                <a:solidFill>
                  <a:srgbClr val="000000"/>
                </a:solidFill>
              </a:rPr>
              <a:t>, выполняющий нелинейное вычисление главных компонент</a:t>
            </a:r>
            <a:r>
              <a:rPr lang="ru-RU" sz="2000" dirty="0">
                <a:solidFill>
                  <a:srgbClr val="000000"/>
                </a:solidFill>
              </a:rPr>
              <a:t>, как это было предложено </a:t>
            </a:r>
            <a:r>
              <a:rPr lang="ru-RU" sz="2000" dirty="0" err="1">
                <a:solidFill>
                  <a:srgbClr val="000000"/>
                </a:solidFill>
              </a:rPr>
              <a:t>М.Крамером</a:t>
            </a:r>
            <a:r>
              <a:rPr lang="ru-RU" sz="2000" dirty="0">
                <a:solidFill>
                  <a:srgbClr val="000000"/>
                </a:solidFill>
              </a:rPr>
              <a:t> еще в 1991 году.</a:t>
            </a:r>
          </a:p>
        </p:txBody>
      </p:sp>
      <p:pic>
        <p:nvPicPr>
          <p:cNvPr id="7" name="Рисунок 6" descr="C:\Users\Pc_Home\AppData\Local\Microsoft\Windows\INetCache\Content.Word\nlpca_model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6402" y="1816707"/>
            <a:ext cx="3691964" cy="332038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/>
          <p:cNvSpPr txBox="1"/>
          <p:nvPr/>
        </p:nvSpPr>
        <p:spPr>
          <a:xfrm>
            <a:off x="2207568" y="81500"/>
            <a:ext cx="7344816" cy="646321"/>
          </a:xfrm>
          <a:prstGeom prst="rect">
            <a:avLst/>
          </a:prstGeom>
          <a:noFill/>
        </p:spPr>
        <p:txBody>
          <a:bodyPr wrap="square" lIns="91429" tIns="45715" rIns="91429" bIns="45715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ru-RU" sz="3600" b="1" dirty="0">
                <a:solidFill>
                  <a:srgbClr val="0000FF"/>
                </a:solidFill>
              </a:rPr>
              <a:t>Глубокий </a:t>
            </a:r>
            <a:r>
              <a:rPr lang="ru-RU" sz="3600" b="1" dirty="0" err="1">
                <a:solidFill>
                  <a:srgbClr val="0000FF"/>
                </a:solidFill>
              </a:rPr>
              <a:t>автоэнкодер</a:t>
            </a:r>
            <a:endParaRPr lang="ru-RU" sz="3600" b="1" dirty="0">
              <a:solidFill>
                <a:srgbClr val="0000FF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09600" y="2186374"/>
            <a:ext cx="6782544" cy="2585313"/>
          </a:xfrm>
          <a:prstGeom prst="rect">
            <a:avLst/>
          </a:prstGeom>
          <a:noFill/>
        </p:spPr>
        <p:txBody>
          <a:bodyPr wrap="square" lIns="91429" tIns="45715" rIns="91429" bIns="45715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ru-RU" dirty="0">
                <a:solidFill>
                  <a:srgbClr val="000000"/>
                </a:solidFill>
              </a:rPr>
              <a:t>Замечательный прием, облегчающий и ускоряющий обучение </a:t>
            </a:r>
            <a:r>
              <a:rPr lang="ru-RU" dirty="0" err="1">
                <a:solidFill>
                  <a:srgbClr val="000000"/>
                </a:solidFill>
              </a:rPr>
              <a:t>автоэнкодеров</a:t>
            </a:r>
            <a:r>
              <a:rPr lang="ru-RU" dirty="0">
                <a:solidFill>
                  <a:srgbClr val="000000"/>
                </a:solidFill>
              </a:rPr>
              <a:t>, основан на том, что веса слоя </a:t>
            </a:r>
            <a:r>
              <a:rPr lang="en-US" dirty="0">
                <a:solidFill>
                  <a:srgbClr val="000000"/>
                </a:solidFill>
              </a:rPr>
              <a:t>H</a:t>
            </a:r>
            <a:r>
              <a:rPr lang="ru-RU" dirty="0">
                <a:solidFill>
                  <a:srgbClr val="000000"/>
                </a:solidFill>
              </a:rPr>
              <a:t> при дешифровке сигналов после их сжатия в среднем слое можно получить </a:t>
            </a:r>
            <a:r>
              <a:rPr lang="ru-RU" b="1" dirty="0">
                <a:solidFill>
                  <a:srgbClr val="0000FF"/>
                </a:solidFill>
              </a:rPr>
              <a:t>транспонируя матрицу весов, полученную в кодирующем слое</a:t>
            </a:r>
            <a:r>
              <a:rPr lang="en-US" b="1" dirty="0">
                <a:solidFill>
                  <a:srgbClr val="0000FF"/>
                </a:solidFill>
              </a:rPr>
              <a:t> G</a:t>
            </a:r>
            <a:r>
              <a:rPr lang="ru-RU" dirty="0">
                <a:solidFill>
                  <a:srgbClr val="000000"/>
                </a:solidFill>
              </a:rPr>
              <a:t>.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ru-RU" dirty="0">
              <a:solidFill>
                <a:srgbClr val="000000"/>
              </a:solidFill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ru-RU" dirty="0">
                <a:solidFill>
                  <a:srgbClr val="000000"/>
                </a:solidFill>
              </a:rPr>
              <a:t>Этот прием, называемый </a:t>
            </a:r>
            <a:r>
              <a:rPr lang="ru-RU" b="1" dirty="0">
                <a:solidFill>
                  <a:srgbClr val="0000FF"/>
                </a:solidFill>
              </a:rPr>
              <a:t>«связанные веса» (</a:t>
            </a:r>
            <a:r>
              <a:rPr lang="en-US" b="1" dirty="0">
                <a:solidFill>
                  <a:srgbClr val="0000FF"/>
                </a:solidFill>
              </a:rPr>
              <a:t>tied weights) </a:t>
            </a:r>
            <a:r>
              <a:rPr lang="ru-RU" dirty="0">
                <a:solidFill>
                  <a:srgbClr val="000000"/>
                </a:solidFill>
              </a:rPr>
              <a:t>дает двойное сокращение общего массива весов, что экономит память и упрощает и ускоряет обучение.  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725154" y="5221076"/>
            <a:ext cx="3691964" cy="830987"/>
          </a:xfrm>
          <a:prstGeom prst="rect">
            <a:avLst/>
          </a:prstGeom>
          <a:noFill/>
        </p:spPr>
        <p:txBody>
          <a:bodyPr wrap="square" lIns="91429" tIns="45715" rIns="91429" bIns="45715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ru-RU" sz="1600" b="1" dirty="0" err="1">
                <a:solidFill>
                  <a:srgbClr val="000000"/>
                </a:solidFill>
              </a:rPr>
              <a:t>Автоэнкодер</a:t>
            </a:r>
            <a:r>
              <a:rPr lang="ru-RU" sz="1600" b="1" dirty="0">
                <a:solidFill>
                  <a:srgbClr val="000000"/>
                </a:solidFill>
              </a:rPr>
              <a:t> для извлечения </a:t>
            </a:r>
            <a:r>
              <a:rPr lang="en-US" sz="1600" b="1" dirty="0">
                <a:solidFill>
                  <a:srgbClr val="000000"/>
                </a:solidFill>
              </a:rPr>
              <a:t>f </a:t>
            </a:r>
            <a:r>
              <a:rPr lang="ru-RU" sz="1600" b="1" dirty="0">
                <a:solidFill>
                  <a:srgbClr val="000000"/>
                </a:solidFill>
              </a:rPr>
              <a:t>нелинейных факторов, 𝜎 означает </a:t>
            </a:r>
            <a:r>
              <a:rPr lang="ru-RU" sz="1600" b="1" dirty="0" err="1">
                <a:solidFill>
                  <a:srgbClr val="000000"/>
                </a:solidFill>
              </a:rPr>
              <a:t>сигмоидную</a:t>
            </a:r>
            <a:r>
              <a:rPr lang="ru-RU" sz="1600" b="1" dirty="0">
                <a:solidFill>
                  <a:srgbClr val="000000"/>
                </a:solidFill>
              </a:rPr>
              <a:t> функцию активации </a:t>
            </a:r>
          </a:p>
        </p:txBody>
      </p:sp>
    </p:spTree>
    <p:extLst>
      <p:ext uri="{BB962C8B-B14F-4D97-AF65-F5344CB8AC3E}">
        <p14:creationId xmlns:p14="http://schemas.microsoft.com/office/powerpoint/2010/main" val="21054141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211"/>
            <a:ext cx="12192000" cy="444279"/>
          </a:xfrm>
          <a:prstGeom prst="rect">
            <a:avLst/>
          </a:prstGeom>
          <a:noFill/>
        </p:spPr>
        <p:txBody>
          <a:bodyPr wrap="square" lIns="91429" tIns="45715" rIns="91429" bIns="45715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3. </a:t>
            </a:r>
            <a:r>
              <a:rPr kumimoji="0" lang="ru-RU" sz="32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Сверточные нейросети для распознавания изображений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49994" y="406894"/>
            <a:ext cx="10165758" cy="2616091"/>
          </a:xfrm>
          <a:prstGeom prst="rect">
            <a:avLst/>
          </a:prstGeom>
          <a:noFill/>
        </p:spPr>
        <p:txBody>
          <a:bodyPr wrap="square" lIns="91429" tIns="45715" rIns="91429" bIns="45715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Мотивация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: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1. </a:t>
            </a:r>
            <a:r>
              <a:rPr kumimoji="0" lang="ru-RU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Время обучения многослойных персептронов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ru-RU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очень велико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 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2. </a:t>
            </a:r>
            <a:r>
              <a:rPr kumimoji="0" lang="ru-RU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Прямое применение регулярных ИНС к распознаванию изображений бесполезно из-за двух основных факторов: (i) входное 2D-изображение в виде сканированного 1D-вектора означает потерю топологии пространства изображения;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ru-RU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(</a:t>
            </a:r>
            <a:r>
              <a:rPr kumimoji="0" lang="ru-RU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ii</a:t>
            </a:r>
            <a:r>
              <a:rPr kumimoji="0" lang="ru-RU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) </a:t>
            </a:r>
            <a:r>
              <a:rPr kumimoji="0" lang="ru-RU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полносвязность</a:t>
            </a:r>
            <a:r>
              <a:rPr kumimoji="0" lang="ru-RU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ИНС, где каждый нейрон полностью связан со всеми нейронами предыдущего слоя, слишком расточительна из-за проклятия размерности, кроме того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,</a:t>
            </a:r>
            <a:r>
              <a:rPr kumimoji="0" lang="ru-RU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огромное количество параметров быстро приводит к переобучению</a:t>
            </a:r>
          </a:p>
        </p:txBody>
      </p:sp>
      <p:pic>
        <p:nvPicPr>
          <p:cNvPr id="7" name="Рисунок 6"/>
          <p:cNvPicPr/>
          <p:nvPr/>
        </p:nvPicPr>
        <p:blipFill>
          <a:blip r:embed="rId2"/>
          <a:stretch>
            <a:fillRect/>
          </a:stretch>
        </p:blipFill>
        <p:spPr>
          <a:xfrm>
            <a:off x="447824" y="3010026"/>
            <a:ext cx="8506990" cy="261609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-5758" y="5664086"/>
            <a:ext cx="9780379" cy="923320"/>
          </a:xfrm>
          <a:prstGeom prst="rect">
            <a:avLst/>
          </a:prstGeom>
          <a:noFill/>
        </p:spPr>
        <p:txBody>
          <a:bodyPr wrap="square" lIns="91429" tIns="45715" rIns="91429" bIns="45715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Вместо этого,  </a:t>
            </a:r>
            <a:r>
              <a:rPr kumimoji="0" lang="ru-RU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сверточные</a:t>
            </a: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сети -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Convolutional Neural Networks</a:t>
            </a: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(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CNN</a:t>
            </a: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) принимают на вход двумерные цветные изображения, а нейроны в слое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CNN </a:t>
            </a: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связаны только с малой областью предыдущего слоя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155851" y="5258293"/>
            <a:ext cx="1368152" cy="338544"/>
          </a:xfrm>
          <a:prstGeom prst="rect">
            <a:avLst/>
          </a:prstGeom>
          <a:noFill/>
        </p:spPr>
        <p:txBody>
          <a:bodyPr wrap="square" lIns="91429" tIns="45715" rIns="91429" bIns="45715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Схема С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NN</a:t>
            </a:r>
            <a:endParaRPr kumimoji="0" lang="ru-RU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9" name="Дата 8"/>
          <p:cNvSpPr>
            <a:spLocks noGrp="1"/>
          </p:cNvSpPr>
          <p:nvPr>
            <p:ph type="dt" sz="half" idx="10"/>
          </p:nvPr>
        </p:nvSpPr>
        <p:spPr>
          <a:xfrm>
            <a:off x="1981200" y="6453337"/>
            <a:ext cx="2133600" cy="268139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C91BD69-484B-4BBD-B07C-03E1D52784B6}" type="datetime1">
              <a:rPr kumimoji="0" lang="ru-RU" altLang="ru-RU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26.02.2023</a:t>
            </a:fld>
            <a:endParaRPr kumimoji="0" lang="ru-RU" altLang="ru-RU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0" name="Нижний колонтитул 9"/>
          <p:cNvSpPr>
            <a:spLocks noGrp="1"/>
          </p:cNvSpPr>
          <p:nvPr>
            <p:ph type="ftr" sz="quarter" idx="11"/>
          </p:nvPr>
        </p:nvSpPr>
        <p:spPr>
          <a:xfrm>
            <a:off x="4648200" y="6525344"/>
            <a:ext cx="4688160" cy="332656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altLang="ru-RU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Ососков Г.А. Машинное обучение</a:t>
            </a:r>
            <a:endParaRPr kumimoji="0" lang="ru-RU" altLang="ru-RU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" name="Номер слайда 11"/>
          <p:cNvSpPr>
            <a:spLocks noGrp="1"/>
          </p:cNvSpPr>
          <p:nvPr>
            <p:ph type="sldNum" sz="quarter" idx="12"/>
          </p:nvPr>
        </p:nvSpPr>
        <p:spPr>
          <a:xfrm>
            <a:off x="11050436" y="6453337"/>
            <a:ext cx="531963" cy="268138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A78442F-AA51-453E-A45D-AEAE194BB88B}" type="slidenum">
              <a:rPr kumimoji="0" lang="ru-RU" altLang="ru-RU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ru-RU" altLang="ru-RU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A1C66BE-C1CB-5B5A-2DEE-CDE324326F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9419" y="2183483"/>
            <a:ext cx="2102249" cy="2450621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377FEBE3-4E94-B3CA-625B-E20F6A685A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47836" y="4903509"/>
            <a:ext cx="1285414" cy="147294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A22D040-9C82-F25C-F43A-352CABFC86E8}"/>
              </a:ext>
            </a:extLst>
          </p:cNvPr>
          <p:cNvSpPr txBox="1"/>
          <p:nvPr/>
        </p:nvSpPr>
        <p:spPr>
          <a:xfrm>
            <a:off x="9774527" y="4634104"/>
            <a:ext cx="22460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b="1" dirty="0"/>
              <a:t>Поясняющая аналогия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14CF210-A131-F074-E3E6-6EE63CA7F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4527" y="2183483"/>
            <a:ext cx="2102249" cy="2450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2145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417827" y="-36094"/>
            <a:ext cx="8232154" cy="584765"/>
          </a:xfrm>
          <a:prstGeom prst="rect">
            <a:avLst/>
          </a:prstGeom>
          <a:noFill/>
        </p:spPr>
        <p:txBody>
          <a:bodyPr wrap="square" lIns="91429" tIns="45715" rIns="91429" bIns="45715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ru-RU" sz="3200" b="1" dirty="0">
                <a:solidFill>
                  <a:srgbClr val="0000FF"/>
                </a:solidFill>
              </a:rPr>
              <a:t>Основы архитектуры </a:t>
            </a:r>
            <a:r>
              <a:rPr lang="en-US" sz="3200" b="1" dirty="0">
                <a:solidFill>
                  <a:srgbClr val="0000FF"/>
                </a:solidFill>
              </a:rPr>
              <a:t>CNN</a:t>
            </a:r>
            <a:endParaRPr lang="ru-RU" sz="3200" b="1" dirty="0">
              <a:solidFill>
                <a:srgbClr val="0000FF"/>
              </a:solidFill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0" y="548680"/>
            <a:ext cx="12000656" cy="1200318"/>
          </a:xfrm>
          <a:prstGeom prst="rect">
            <a:avLst/>
          </a:prstGeom>
        </p:spPr>
        <p:txBody>
          <a:bodyPr wrap="square" lIns="91429" tIns="45715" rIns="91429" bIns="45715">
            <a:spAutoFit/>
          </a:bodyPr>
          <a:lstStyle/>
          <a:p>
            <a:pPr algn="just" fontAlgn="base">
              <a:spcBef>
                <a:spcPct val="0"/>
              </a:spcBef>
              <a:spcAft>
                <a:spcPct val="0"/>
              </a:spcAft>
            </a:pPr>
            <a:r>
              <a:rPr lang="ru-RU" dirty="0">
                <a:solidFill>
                  <a:srgbClr val="000000"/>
                </a:solidFill>
              </a:rPr>
              <a:t>Архитектура CNN: последовательность слоев, каждый слой преобразует один набор активаций в другой через </a:t>
            </a:r>
            <a:r>
              <a:rPr lang="ru-RU" b="1" dirty="0">
                <a:solidFill>
                  <a:srgbClr val="000000"/>
                </a:solidFill>
              </a:rPr>
              <a:t>фильтр-свертку с ядром. </a:t>
            </a:r>
            <a:r>
              <a:rPr lang="ru-RU" dirty="0">
                <a:solidFill>
                  <a:srgbClr val="000000"/>
                </a:solidFill>
              </a:rPr>
              <a:t>Основные типы слоев для CNN: </a:t>
            </a:r>
            <a:r>
              <a:rPr lang="ru-RU" b="1" dirty="0" err="1">
                <a:solidFill>
                  <a:srgbClr val="000000"/>
                </a:solidFill>
              </a:rPr>
              <a:t>Сверточный</a:t>
            </a:r>
            <a:r>
              <a:rPr lang="ru-RU" b="1" dirty="0">
                <a:solidFill>
                  <a:srgbClr val="000000"/>
                </a:solidFill>
              </a:rPr>
              <a:t> слой, Слой объединения </a:t>
            </a:r>
            <a:r>
              <a:rPr lang="ru-RU" dirty="0">
                <a:solidFill>
                  <a:srgbClr val="000000"/>
                </a:solidFill>
              </a:rPr>
              <a:t>(</a:t>
            </a:r>
            <a:r>
              <a:rPr lang="ru-RU" dirty="0" err="1">
                <a:solidFill>
                  <a:srgbClr val="000000"/>
                </a:solidFill>
              </a:rPr>
              <a:t>pooling</a:t>
            </a:r>
            <a:r>
              <a:rPr lang="ru-RU" dirty="0">
                <a:solidFill>
                  <a:srgbClr val="000000"/>
                </a:solidFill>
              </a:rPr>
              <a:t>) и </a:t>
            </a:r>
            <a:r>
              <a:rPr lang="ru-RU" b="1" dirty="0">
                <a:solidFill>
                  <a:srgbClr val="000000"/>
                </a:solidFill>
              </a:rPr>
              <a:t>скрытый слой персептрона с обучением </a:t>
            </a:r>
            <a:r>
              <a:rPr lang="en-US" b="1" dirty="0" err="1">
                <a:solidFill>
                  <a:srgbClr val="000000"/>
                </a:solidFill>
              </a:rPr>
              <a:t>backprop</a:t>
            </a:r>
            <a:r>
              <a:rPr lang="ru-RU" dirty="0">
                <a:solidFill>
                  <a:srgbClr val="000000"/>
                </a:solidFill>
              </a:rPr>
              <a:t>). Также существуют слои </a:t>
            </a:r>
            <a:r>
              <a:rPr lang="ru-RU" b="1" dirty="0">
                <a:solidFill>
                  <a:srgbClr val="000000"/>
                </a:solidFill>
              </a:rPr>
              <a:t>RELU</a:t>
            </a:r>
            <a:r>
              <a:rPr lang="ru-RU" dirty="0">
                <a:solidFill>
                  <a:srgbClr val="000000"/>
                </a:solidFill>
              </a:rPr>
              <a:t> (</a:t>
            </a:r>
            <a:r>
              <a:rPr lang="ru-RU" dirty="0" err="1">
                <a:solidFill>
                  <a:srgbClr val="000000"/>
                </a:solidFill>
              </a:rPr>
              <a:t>rectified</a:t>
            </a:r>
            <a:r>
              <a:rPr lang="ru-RU" dirty="0">
                <a:solidFill>
                  <a:srgbClr val="000000"/>
                </a:solidFill>
              </a:rPr>
              <a:t> </a:t>
            </a:r>
            <a:r>
              <a:rPr lang="ru-RU" dirty="0" err="1">
                <a:solidFill>
                  <a:srgbClr val="000000"/>
                </a:solidFill>
              </a:rPr>
              <a:t>linear</a:t>
            </a:r>
            <a:r>
              <a:rPr lang="ru-RU" dirty="0">
                <a:solidFill>
                  <a:srgbClr val="000000"/>
                </a:solidFill>
              </a:rPr>
              <a:t> </a:t>
            </a:r>
            <a:r>
              <a:rPr lang="ru-RU" dirty="0" err="1">
                <a:solidFill>
                  <a:srgbClr val="000000"/>
                </a:solidFill>
              </a:rPr>
              <a:t>unit</a:t>
            </a:r>
            <a:r>
              <a:rPr lang="ru-RU" dirty="0">
                <a:solidFill>
                  <a:srgbClr val="000000"/>
                </a:solidFill>
              </a:rPr>
              <a:t>), выполняющие операцию</a:t>
            </a:r>
            <a:r>
              <a:rPr lang="ru-RU" b="1" dirty="0">
                <a:solidFill>
                  <a:srgbClr val="000000"/>
                </a:solidFill>
              </a:rPr>
              <a:t> </a:t>
            </a:r>
            <a:r>
              <a:rPr lang="ru-RU" b="1" dirty="0" err="1">
                <a:solidFill>
                  <a:srgbClr val="0000FF"/>
                </a:solidFill>
              </a:rPr>
              <a:t>max</a:t>
            </a:r>
            <a:r>
              <a:rPr lang="ru-RU" b="1" dirty="0">
                <a:solidFill>
                  <a:srgbClr val="0000FF"/>
                </a:solidFill>
              </a:rPr>
              <a:t> (0, x)</a:t>
            </a:r>
            <a:r>
              <a:rPr lang="en-US" b="1" dirty="0">
                <a:solidFill>
                  <a:srgbClr val="0000FF"/>
                </a:solidFill>
              </a:rPr>
              <a:t> </a:t>
            </a:r>
            <a:r>
              <a:rPr lang="ru-RU" b="1" dirty="0">
                <a:solidFill>
                  <a:srgbClr val="0000FF"/>
                </a:solidFill>
              </a:rPr>
              <a:t>.</a:t>
            </a:r>
            <a:r>
              <a:rPr lang="en-US" b="1" dirty="0">
                <a:solidFill>
                  <a:srgbClr val="000000"/>
                </a:solidFill>
              </a:rPr>
              <a:t> </a:t>
            </a:r>
            <a:endParaRPr lang="ru-RU" b="1" dirty="0">
              <a:solidFill>
                <a:srgbClr val="000000"/>
              </a:solidFill>
            </a:endParaRPr>
          </a:p>
        </p:txBody>
      </p:sp>
      <p:pic>
        <p:nvPicPr>
          <p:cNvPr id="7" name="Рисунок 6"/>
          <p:cNvPicPr/>
          <p:nvPr/>
        </p:nvPicPr>
        <p:blipFill>
          <a:blip r:embed="rId2"/>
          <a:stretch>
            <a:fillRect/>
          </a:stretch>
        </p:blipFill>
        <p:spPr>
          <a:xfrm>
            <a:off x="5447928" y="1556792"/>
            <a:ext cx="5351132" cy="2729269"/>
          </a:xfrm>
          <a:prstGeom prst="rect">
            <a:avLst/>
          </a:prstGeom>
        </p:spPr>
      </p:pic>
      <p:sp>
        <p:nvSpPr>
          <p:cNvPr id="8" name="Прямоугольник 7"/>
          <p:cNvSpPr/>
          <p:nvPr/>
        </p:nvSpPr>
        <p:spPr>
          <a:xfrm>
            <a:off x="4200014" y="4622984"/>
            <a:ext cx="7785535" cy="1077208"/>
          </a:xfrm>
          <a:prstGeom prst="rect">
            <a:avLst/>
          </a:prstGeom>
        </p:spPr>
        <p:txBody>
          <a:bodyPr wrap="square" lIns="91429" tIns="45715" rIns="91429" bIns="45715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ru-RU" sz="1600" b="1" dirty="0">
                <a:solidFill>
                  <a:srgbClr val="000000"/>
                </a:solidFill>
              </a:rPr>
              <a:t>Каждый слой принимает входные 3D данные (x, y, RGB) и преобразует их в выходные 3D данные. Чтобы построить все фильтры </a:t>
            </a:r>
            <a:r>
              <a:rPr lang="ru-RU" sz="1600" b="1" dirty="0" err="1">
                <a:solidFill>
                  <a:srgbClr val="000000"/>
                </a:solidFill>
              </a:rPr>
              <a:t>сверточных</a:t>
            </a:r>
            <a:r>
              <a:rPr lang="ru-RU" sz="1600" b="1" dirty="0">
                <a:solidFill>
                  <a:srgbClr val="000000"/>
                </a:solidFill>
              </a:rPr>
              <a:t> слоев, CNN должна быть обучена на помеченных изображениях с помощью метода обратного распространения ошибки. </a:t>
            </a:r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916" y="4404028"/>
            <a:ext cx="3872522" cy="2244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2321944" y="5799686"/>
            <a:ext cx="2198015" cy="307766"/>
          </a:xfrm>
          <a:prstGeom prst="rect">
            <a:avLst/>
          </a:prstGeom>
          <a:noFill/>
        </p:spPr>
        <p:txBody>
          <a:bodyPr wrap="none" lIns="91429" tIns="45715" rIns="91429" bIns="45715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200" b="1" dirty="0">
                <a:solidFill>
                  <a:srgbClr val="000000"/>
                </a:solidFill>
              </a:rPr>
              <a:t>Max </a:t>
            </a:r>
            <a:r>
              <a:rPr lang="en-US" sz="1400" b="1" dirty="0">
                <a:solidFill>
                  <a:srgbClr val="000000"/>
                </a:solidFill>
              </a:rPr>
              <a:t>pooling</a:t>
            </a:r>
            <a:r>
              <a:rPr lang="en-US" sz="1200" b="1" dirty="0">
                <a:solidFill>
                  <a:srgbClr val="000000"/>
                </a:solidFill>
              </a:rPr>
              <a:t> with 2x2 filter</a:t>
            </a:r>
            <a:endParaRPr lang="ru-RU" sz="1200" b="1" dirty="0">
              <a:solidFill>
                <a:srgbClr val="00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032104" y="4280356"/>
            <a:ext cx="2909749" cy="307766"/>
          </a:xfrm>
          <a:prstGeom prst="rect">
            <a:avLst/>
          </a:prstGeom>
          <a:noFill/>
        </p:spPr>
        <p:txBody>
          <a:bodyPr wrap="none" lIns="91429" tIns="45715" rIns="91429" bIns="45715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0000"/>
                </a:solidFill>
              </a:rPr>
              <a:t>Example of  classifying by CNN </a:t>
            </a:r>
            <a:endParaRPr lang="ru-RU" sz="1400" b="1" dirty="0">
              <a:solidFill>
                <a:srgbClr val="000000"/>
              </a:solidFill>
            </a:endParaRPr>
          </a:p>
        </p:txBody>
      </p:sp>
      <p:pic>
        <p:nvPicPr>
          <p:cNvPr id="12" name="Picture 4" descr="https://cdn-images-1.medium.com/max/1600/1*1VJDP6qDY9-ExTuQVEOlVg.gif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231" y="1951680"/>
            <a:ext cx="2500908" cy="2412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Прямоугольник 10"/>
          <p:cNvSpPr/>
          <p:nvPr/>
        </p:nvSpPr>
        <p:spPr>
          <a:xfrm>
            <a:off x="124362" y="1842943"/>
            <a:ext cx="1257053" cy="461655"/>
          </a:xfrm>
          <a:prstGeom prst="rect">
            <a:avLst/>
          </a:prstGeom>
        </p:spPr>
        <p:txBody>
          <a:bodyPr wrap="none" lIns="91429" tIns="45715" rIns="91429" bIns="45715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200" b="1" dirty="0">
                <a:solidFill>
                  <a:srgbClr val="000000"/>
                </a:solidFill>
              </a:rPr>
              <a:t>Convolutional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200" b="1" dirty="0">
                <a:solidFill>
                  <a:srgbClr val="000000"/>
                </a:solidFill>
              </a:rPr>
              <a:t>layer</a:t>
            </a:r>
            <a:endParaRPr lang="ru-RU" sz="1200" b="1" dirty="0">
              <a:solidFill>
                <a:srgbClr val="000000"/>
              </a:solidFill>
            </a:endParaRPr>
          </a:p>
        </p:txBody>
      </p:sp>
      <p:pic>
        <p:nvPicPr>
          <p:cNvPr id="1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27000" contrast="6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6888" y="1822903"/>
            <a:ext cx="2162237" cy="1733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Прямоугольник 13"/>
          <p:cNvSpPr/>
          <p:nvPr/>
        </p:nvSpPr>
        <p:spPr>
          <a:xfrm>
            <a:off x="3214276" y="3417976"/>
            <a:ext cx="1423765" cy="276989"/>
          </a:xfrm>
          <a:prstGeom prst="rect">
            <a:avLst/>
          </a:prstGeom>
        </p:spPr>
        <p:txBody>
          <a:bodyPr wrap="none" lIns="91429" tIns="45715" rIns="91429" bIns="45715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200" b="1" dirty="0">
                <a:solidFill>
                  <a:srgbClr val="000000"/>
                </a:solidFill>
              </a:rPr>
              <a:t>Activation: </a:t>
            </a:r>
            <a:r>
              <a:rPr lang="en-US" sz="1200" b="1" dirty="0" err="1">
                <a:solidFill>
                  <a:srgbClr val="000000"/>
                </a:solidFill>
              </a:rPr>
              <a:t>ReLU</a:t>
            </a:r>
            <a:endParaRPr lang="ru-RU" sz="1200" b="1" dirty="0">
              <a:solidFill>
                <a:srgbClr val="00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723736" y="3875513"/>
            <a:ext cx="1055075" cy="461655"/>
          </a:xfrm>
          <a:prstGeom prst="rect">
            <a:avLst/>
          </a:prstGeom>
          <a:noFill/>
        </p:spPr>
        <p:txBody>
          <a:bodyPr wrap="none" lIns="91429" tIns="45715" rIns="91429" bIns="45715" rtlCol="0">
            <a:spAutoFit/>
          </a:bodyPr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r>
              <a:rPr lang="en-US" sz="1200" b="1" dirty="0">
                <a:solidFill>
                  <a:srgbClr val="000000"/>
                </a:solidFill>
              </a:rPr>
              <a:t>Input or</a:t>
            </a:r>
          </a:p>
          <a:p>
            <a:pPr algn="r" fontAlgn="base">
              <a:spcBef>
                <a:spcPct val="0"/>
              </a:spcBef>
              <a:spcAft>
                <a:spcPct val="0"/>
              </a:spcAft>
            </a:pPr>
            <a:r>
              <a:rPr lang="en-US" sz="1200" b="1" dirty="0">
                <a:solidFill>
                  <a:srgbClr val="000000"/>
                </a:solidFill>
              </a:rPr>
              <a:t>feature map</a:t>
            </a:r>
            <a:endParaRPr lang="ru-RU" sz="1200" b="1" dirty="0">
              <a:solidFill>
                <a:srgbClr val="000000"/>
              </a:solidFill>
            </a:endParaRPr>
          </a:p>
        </p:txBody>
      </p:sp>
      <p:sp>
        <p:nvSpPr>
          <p:cNvPr id="13" name="Дата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43DAF-3397-4B06-BEF9-2BA898D1DB9D}" type="datetime1">
              <a:rPr lang="ru-RU" altLang="ru-RU" smtClean="0">
                <a:solidFill>
                  <a:srgbClr val="000000"/>
                </a:solidFill>
              </a:rPr>
              <a:t>26.02.2023</a:t>
            </a:fld>
            <a:endParaRPr lang="ru-RU" altLang="ru-RU" dirty="0">
              <a:solidFill>
                <a:srgbClr val="000000"/>
              </a:solidFill>
            </a:endParaRPr>
          </a:p>
        </p:txBody>
      </p:sp>
      <p:sp>
        <p:nvSpPr>
          <p:cNvPr id="17" name="Нижний колонтитул 16"/>
          <p:cNvSpPr>
            <a:spLocks noGrp="1"/>
          </p:cNvSpPr>
          <p:nvPr>
            <p:ph type="ftr" sz="quarter" idx="11"/>
          </p:nvPr>
        </p:nvSpPr>
        <p:spPr>
          <a:xfrm>
            <a:off x="4648200" y="6453336"/>
            <a:ext cx="4202468" cy="288032"/>
          </a:xfrm>
        </p:spPr>
        <p:txBody>
          <a:bodyPr/>
          <a:lstStyle/>
          <a:p>
            <a:r>
              <a:rPr lang="ru-RU" altLang="ru-RU">
                <a:solidFill>
                  <a:srgbClr val="000000"/>
                </a:solidFill>
              </a:rPr>
              <a:t>Ососков Г.А. Машинное обучение</a:t>
            </a:r>
            <a:endParaRPr lang="ru-RU" altLang="ru-RU" dirty="0">
              <a:solidFill>
                <a:srgbClr val="000000"/>
              </a:solidFill>
            </a:endParaRPr>
          </a:p>
        </p:txBody>
      </p:sp>
      <p:sp>
        <p:nvSpPr>
          <p:cNvPr id="18" name="Номер слайда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8442F-AA51-453E-A45D-AEAE194BB88B}" type="slidenum">
              <a:rPr lang="ru-RU" altLang="ru-RU" smtClean="0">
                <a:solidFill>
                  <a:srgbClr val="000000"/>
                </a:solidFill>
              </a:rPr>
              <a:pPr/>
              <a:t>28</a:t>
            </a:fld>
            <a:endParaRPr lang="ru-RU" altLang="ru-RU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05334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583507" y="8620"/>
            <a:ext cx="9108504" cy="648072"/>
          </a:xfrm>
        </p:spPr>
        <p:txBody>
          <a:bodyPr/>
          <a:lstStyle/>
          <a:p>
            <a:r>
              <a:rPr lang="ru-RU" sz="2800" b="1" dirty="0">
                <a:solidFill>
                  <a:srgbClr val="0000FF"/>
                </a:solidFill>
              </a:rPr>
              <a:t>Немного философии об изменяющемся мир</a:t>
            </a:r>
            <a:r>
              <a:rPr lang="ru-RU" sz="2800" dirty="0">
                <a:solidFill>
                  <a:srgbClr val="0000FF"/>
                </a:solidFill>
              </a:rPr>
              <a:t>е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91344" y="548680"/>
            <a:ext cx="11809312" cy="5400600"/>
          </a:xfrm>
        </p:spPr>
        <p:txBody>
          <a:bodyPr/>
          <a:lstStyle/>
          <a:p>
            <a:pPr algn="just"/>
            <a:r>
              <a:rPr lang="ru-RU" sz="2200" dirty="0"/>
              <a:t>В жизни мы имеем дело с объектами, изменяющимися во времени, и наш мозг, работая, всегда исходит из знания того, что уже было. </a:t>
            </a:r>
          </a:p>
          <a:p>
            <a:pPr algn="just"/>
            <a:r>
              <a:rPr lang="ru-RU" sz="2200" dirty="0"/>
              <a:t>Однако обычные </a:t>
            </a:r>
            <a:r>
              <a:rPr lang="ru-RU" sz="2200" dirty="0" err="1"/>
              <a:t>нейросети</a:t>
            </a:r>
            <a:r>
              <a:rPr lang="ru-RU" sz="2200" dirty="0"/>
              <a:t> с одним скрытым слоем, глубокие сети и даже такие продвинутые сети, как </a:t>
            </a:r>
            <a:r>
              <a:rPr lang="ru-RU" sz="2200" dirty="0" err="1"/>
              <a:t>сверточные</a:t>
            </a:r>
            <a:r>
              <a:rPr lang="ru-RU" sz="2200" dirty="0"/>
              <a:t>, предназначены для работы со статическими объектами. Никакое обучение не поможет традиционной </a:t>
            </a:r>
            <a:r>
              <a:rPr lang="ru-RU" sz="2200" dirty="0" err="1"/>
              <a:t>нейросети</a:t>
            </a:r>
            <a:r>
              <a:rPr lang="ru-RU" sz="2200" dirty="0"/>
              <a:t> смоделировать будущее состояние объекта.</a:t>
            </a:r>
          </a:p>
          <a:p>
            <a:pPr algn="just"/>
            <a:r>
              <a:rPr lang="ru-RU" sz="2200" dirty="0"/>
              <a:t>Для описания динамического объекта нейронная сеть должна обладать некоей </a:t>
            </a:r>
            <a:r>
              <a:rPr lang="ru-RU" sz="2200" b="1" dirty="0"/>
              <a:t>памятью</a:t>
            </a:r>
            <a:r>
              <a:rPr lang="ru-RU" sz="2200" dirty="0"/>
              <a:t>, чтобы исходя не только из настоящего его состояния, но и из прошлого, нейросеть могла бы  моделировать его последующее состояние. В </a:t>
            </a:r>
            <a:r>
              <a:rPr lang="ru-RU" sz="2200" dirty="0" err="1"/>
              <a:t>авторегрессионных</a:t>
            </a:r>
            <a:r>
              <a:rPr lang="ru-RU" sz="2200" dirty="0"/>
              <a:t> нейросетях обращение к прошлому выполняется путем применения обратной связи с задержкой –лагом.</a:t>
            </a:r>
          </a:p>
          <a:p>
            <a:pPr algn="just"/>
            <a:r>
              <a:rPr lang="ru-RU" sz="2200" dirty="0"/>
              <a:t>Но есть семейство новых глубоких нейросетей, специально заточенных на использование прошлых значения для возможности предсказывать будущие. Эти сети называются рекуррентными (</a:t>
            </a:r>
            <a:r>
              <a:rPr lang="ru-RU" sz="2200" dirty="0" err="1"/>
              <a:t>Recurrent</a:t>
            </a:r>
            <a:r>
              <a:rPr lang="ru-RU" sz="2200" dirty="0"/>
              <a:t> </a:t>
            </a:r>
            <a:r>
              <a:rPr lang="ru-RU" sz="2200" dirty="0" err="1"/>
              <a:t>Neural</a:t>
            </a:r>
            <a:r>
              <a:rPr lang="ru-RU" sz="2200" dirty="0"/>
              <a:t> Networks - RNN). Они также содержат в себе </a:t>
            </a:r>
            <a:r>
              <a:rPr lang="ru-RU" sz="2200" b="1" dirty="0"/>
              <a:t>обратные связи</a:t>
            </a:r>
            <a:r>
              <a:rPr lang="ru-RU" sz="2200" dirty="0"/>
              <a:t>, позволяющие сохранять информацию.</a:t>
            </a:r>
          </a:p>
          <a:p>
            <a:endParaRPr lang="ru-RU" sz="2000" dirty="0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AFBA6-125F-412D-9EB3-803D647F64FE}" type="datetime1">
              <a:rPr lang="ru-RU" altLang="ru-RU" smtClean="0">
                <a:solidFill>
                  <a:srgbClr val="000000"/>
                </a:solidFill>
              </a:rPr>
              <a:t>26.02.2023</a:t>
            </a:fld>
            <a:endParaRPr lang="ru-RU" altLang="ru-RU">
              <a:solidFill>
                <a:srgbClr val="000000"/>
              </a:solidFill>
            </a:endParaRPr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>
          <a:xfrm>
            <a:off x="4655840" y="6381330"/>
            <a:ext cx="4320480" cy="352127"/>
          </a:xfrm>
        </p:spPr>
        <p:txBody>
          <a:bodyPr/>
          <a:lstStyle/>
          <a:p>
            <a:r>
              <a:rPr lang="ru-RU" altLang="ru-RU">
                <a:solidFill>
                  <a:srgbClr val="000000"/>
                </a:solidFill>
              </a:rPr>
              <a:t>Ососков Г.А. Машинное обучение</a:t>
            </a:r>
            <a:endParaRPr lang="ru-RU" altLang="ru-RU" dirty="0">
              <a:solidFill>
                <a:srgbClr val="000000"/>
              </a:solidFill>
            </a:endParaRPr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3492E-593C-44B2-A8F0-51CE709223F9}" type="slidenum">
              <a:rPr lang="ru-RU" altLang="ru-RU" smtClean="0">
                <a:solidFill>
                  <a:srgbClr val="000000"/>
                </a:solidFill>
              </a:rPr>
              <a:pPr/>
              <a:t>29</a:t>
            </a:fld>
            <a:endParaRPr lang="ru-RU" altLang="ru-RU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77242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91344" y="1"/>
            <a:ext cx="11809312" cy="6340187"/>
          </a:xfrm>
          <a:prstGeom prst="rect">
            <a:avLst/>
          </a:prstGeom>
        </p:spPr>
        <p:txBody>
          <a:bodyPr wrap="square" lIns="91429" tIns="45715" rIns="91429" bIns="45715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История: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Ramón y </a:t>
            </a:r>
            <a:r>
              <a:rPr kumimoji="0" lang="en-US" sz="18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Cajal</a:t>
            </a: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&amp; </a:t>
            </a:r>
            <a:r>
              <a:rPr kumimoji="0" lang="en-US" sz="1800" b="1" i="1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  <a:hlinkClick r:id="rId2" tooltip="Camillo Golgi"/>
              </a:rPr>
              <a:t>Camillo Golgi</a:t>
            </a: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</a:t>
            </a:r>
            <a:r>
              <a:rPr kumimoji="0" lang="ru-RU" sz="18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Нобелевская премия </a:t>
            </a: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1907 </a:t>
            </a:r>
            <a:r>
              <a:rPr kumimoji="0" lang="ru-RU" sz="18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за </a:t>
            </a:r>
            <a:r>
              <a:rPr kumimoji="0" lang="ru-RU" sz="1800" b="1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теорию нейронных систем</a:t>
            </a:r>
            <a:endParaRPr kumimoji="0" lang="ru-RU" sz="1800" b="1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</a:t>
            </a:r>
            <a:r>
              <a:rPr kumimoji="0" lang="en-US" sz="18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MacKallok</a:t>
            </a: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-Pitts </a:t>
            </a:r>
            <a:r>
              <a:rPr kumimoji="0" lang="ru-RU" sz="18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(1943) </a:t>
            </a:r>
            <a:r>
              <a:rPr kumimoji="0" lang="ru-RU" sz="1800" b="1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математическая модель биологического нейрона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ru-RU" sz="1800" b="1" i="1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ru-RU" sz="1800" b="1" i="1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ru-RU" sz="1800" b="1" i="1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ru-RU" sz="1800" b="1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1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3. </a:t>
            </a:r>
            <a:r>
              <a:rPr kumimoji="0" lang="en-US" sz="18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D.Hebb</a:t>
            </a:r>
            <a:r>
              <a:rPr kumimoji="0" lang="ru-RU" sz="18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(1949)</a:t>
            </a: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</a:t>
            </a:r>
            <a:r>
              <a:rPr kumimoji="0" lang="ru-RU" sz="1800" b="1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правило обучения нейронов : </a:t>
            </a:r>
            <a:r>
              <a:rPr kumimoji="0" lang="ru-RU" alt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при повторном или настойчивом возбуждении одним нейроном  другого их </a:t>
            </a:r>
            <a:r>
              <a:rPr kumimoji="0" lang="ru-RU" altLang="ru-RU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синаптическая</a:t>
            </a:r>
            <a:r>
              <a:rPr kumimoji="0" lang="ru-RU" alt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связь усиливается.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4. </a:t>
            </a:r>
            <a:r>
              <a:rPr kumimoji="0" lang="en-US" altLang="ru-RU" sz="18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R. Sutton</a:t>
            </a:r>
            <a:r>
              <a:rPr kumimoji="0" lang="ru-RU" altLang="ru-RU" sz="18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:</a:t>
            </a:r>
            <a:r>
              <a:rPr kumimoji="0" lang="en-US" altLang="ru-RU" sz="18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</a:t>
            </a:r>
            <a:r>
              <a:rPr kumimoji="0" lang="de-DE" sz="18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w</a:t>
            </a:r>
            <a:r>
              <a:rPr kumimoji="0" lang="de-DE" sz="1800" b="1" i="0" u="none" strike="noStrike" kern="1200" cap="none" spc="0" normalizeH="0" baseline="-2500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ij</a:t>
            </a:r>
            <a:r>
              <a:rPr kumimoji="0" lang="de-DE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(</a:t>
            </a:r>
            <a:r>
              <a:rPr kumimoji="0" lang="de-DE" sz="18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t</a:t>
            </a:r>
            <a:r>
              <a:rPr kumimoji="0" lang="de-DE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+1) - </a:t>
            </a:r>
            <a:r>
              <a:rPr kumimoji="0" lang="de-DE" sz="18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w</a:t>
            </a:r>
            <a:r>
              <a:rPr kumimoji="0" lang="de-DE" sz="1800" b="1" i="0" u="none" strike="noStrike" kern="1200" cap="none" spc="0" normalizeH="0" baseline="-2500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ij</a:t>
            </a:r>
            <a:r>
              <a:rPr kumimoji="0" lang="de-DE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(</a:t>
            </a:r>
            <a:r>
              <a:rPr kumimoji="0" lang="de-DE" sz="18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t</a:t>
            </a:r>
            <a:r>
              <a:rPr kumimoji="0" lang="de-DE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) = </a:t>
            </a:r>
            <a:r>
              <a:rPr kumimoji="0" lang="de-DE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  <a:sym typeface="Symbol"/>
              </a:rPr>
              <a:t></a:t>
            </a:r>
            <a:r>
              <a:rPr kumimoji="0" lang="de-DE" sz="18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</a:t>
            </a:r>
            <a:r>
              <a:rPr kumimoji="0" lang="de-DE" sz="18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w</a:t>
            </a:r>
            <a:r>
              <a:rPr kumimoji="0" lang="de-DE" sz="1800" b="1" i="0" u="none" strike="noStrike" kern="1200" cap="none" spc="0" normalizeH="0" baseline="-2500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ij</a:t>
            </a:r>
            <a:r>
              <a:rPr kumimoji="0" lang="de-DE" sz="1800" b="1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</a:t>
            </a:r>
            <a:r>
              <a:rPr kumimoji="0" lang="de-DE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= </a:t>
            </a:r>
            <a:r>
              <a:rPr kumimoji="0" lang="de-DE" sz="18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ηs</a:t>
            </a:r>
            <a:r>
              <a:rPr kumimoji="0" lang="de-DE" sz="1800" b="1" i="1" u="none" strike="noStrike" kern="1200" cap="none" spc="0" normalizeH="0" baseline="-2500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i</a:t>
            </a:r>
            <a:r>
              <a:rPr kumimoji="0" lang="de-DE" sz="18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(t)</a:t>
            </a:r>
            <a:r>
              <a:rPr kumimoji="0" lang="de-DE" sz="18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s</a:t>
            </a:r>
            <a:r>
              <a:rPr kumimoji="0" lang="de-DE" sz="1800" b="1" i="1" u="none" strike="noStrike" kern="1200" cap="none" spc="0" normalizeH="0" baseline="-2500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j</a:t>
            </a:r>
            <a:r>
              <a:rPr kumimoji="0" lang="de-DE" sz="18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(t)</a:t>
            </a:r>
            <a:r>
              <a:rPr kumimoji="0" lang="ru-RU" sz="18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– правило подстройки весов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1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Что получилось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Архитектура искусственных нейронных сетей (ИНС). </a:t>
            </a: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ИНС</a:t>
            </a: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</a:t>
            </a: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состоит из </a:t>
            </a:r>
            <a:r>
              <a:rPr kumimoji="0" lang="ru-RU" sz="1800" b="1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нейронов</a:t>
            </a:r>
            <a:r>
              <a:rPr kumimoji="0" lang="ru-RU" sz="18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,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–простых логических устройств, характеризуемых: </a:t>
            </a:r>
          </a:p>
          <a:p>
            <a:pPr marL="342861" marR="0" lvl="0" indent="-342861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уровнем активации (возбуждён-заторможен);</a:t>
            </a:r>
          </a:p>
          <a:p>
            <a:pPr marL="342861" marR="0" lvl="0" indent="-342861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топологией связи друг с другом;</a:t>
            </a:r>
          </a:p>
          <a:p>
            <a:pPr marL="342861" marR="0" lvl="0" indent="-342861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мерой взаимодействия с другими нейронами</a:t>
            </a: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,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    называемой синаптической силой связи или </a:t>
            </a:r>
            <a:r>
              <a:rPr kumimoji="0" lang="ru-RU" sz="2000" b="1" i="1" u="sng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весом</a:t>
            </a: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.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Веса этих связей различны и должны определяться в зависимости от решаемой задачи.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7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</a:t>
            </a: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Вся система состоит из большого числа нейронов. Результат работы ИНС малочувствителен к характеристикам конкретного нейрона. </a:t>
            </a:r>
            <a:endParaRPr kumimoji="0" lang="ru-RU" sz="1600" b="1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6" name="Picture 3" descr="neuron"/>
          <p:cNvPicPr>
            <a:picLocks noChangeAspect="1" noChangeArrowheads="1"/>
          </p:cNvPicPr>
          <p:nvPr/>
        </p:nvPicPr>
        <p:blipFill>
          <a:blip r:embed="rId3" cstate="print">
            <a:lum brigh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760" y="1032539"/>
            <a:ext cx="2224480" cy="12604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105980" y="1432174"/>
            <a:ext cx="8424936" cy="646321"/>
          </a:xfrm>
          <a:prstGeom prst="rect">
            <a:avLst/>
          </a:prstGeom>
          <a:noFill/>
        </p:spPr>
        <p:txBody>
          <a:bodyPr wrap="square" lIns="91429" tIns="45715" rIns="91429" bIns="45715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alt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общий входной сигнал, поступающий на </a:t>
            </a:r>
            <a:r>
              <a:rPr kumimoji="0" lang="en-US" altLang="ru-RU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i</a:t>
            </a:r>
            <a:r>
              <a:rPr kumimoji="0" lang="ru-RU" alt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-й нейрон от всех остальных нейронов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alt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                         </a:t>
            </a:r>
            <a:r>
              <a:rPr kumimoji="0" lang="en-US" altLang="ru-RU" sz="20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h</a:t>
            </a:r>
            <a:r>
              <a:rPr kumimoji="0" lang="en-US" altLang="ru-RU" sz="2000" b="1" i="1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i</a:t>
            </a:r>
            <a:r>
              <a:rPr kumimoji="0" lang="en-US" altLang="ru-RU" sz="20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= </a:t>
            </a:r>
            <a:r>
              <a:rPr kumimoji="0" lang="en-US" altLang="ru-RU" sz="20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Σ</a:t>
            </a:r>
            <a:r>
              <a:rPr kumimoji="0" lang="en-US" altLang="ru-RU" sz="2000" b="1" i="1" u="none" strike="noStrike" kern="1200" cap="none" spc="0" normalizeH="0" baseline="-2500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j</a:t>
            </a:r>
            <a:r>
              <a:rPr kumimoji="0" lang="en-US" altLang="ru-RU" sz="2000" b="1" i="1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</a:t>
            </a:r>
            <a:r>
              <a:rPr kumimoji="0" lang="en-US" altLang="ru-RU" sz="20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w</a:t>
            </a:r>
            <a:r>
              <a:rPr kumimoji="0" lang="en-US" altLang="ru-RU" sz="2000" b="1" i="1" u="none" strike="noStrike" kern="1200" cap="none" spc="0" normalizeH="0" baseline="-2500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ij</a:t>
            </a:r>
            <a:r>
              <a:rPr kumimoji="0" lang="en-US" altLang="ru-RU" sz="20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</a:t>
            </a:r>
            <a:r>
              <a:rPr kumimoji="0" lang="en-US" altLang="ru-RU" sz="20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s</a:t>
            </a:r>
            <a:r>
              <a:rPr kumimoji="0" lang="en-US" altLang="ru-RU" sz="2000" b="1" i="1" u="none" strike="noStrike" kern="1200" cap="none" spc="0" normalizeH="0" baseline="-2500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j</a:t>
            </a:r>
            <a:endParaRPr kumimoji="0" lang="ru-RU" altLang="ru-RU" sz="2000" b="1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8" name="Овал 7"/>
          <p:cNvSpPr/>
          <p:nvPr/>
        </p:nvSpPr>
        <p:spPr bwMode="auto">
          <a:xfrm>
            <a:off x="5375920" y="1690502"/>
            <a:ext cx="360040" cy="402968"/>
          </a:xfrm>
          <a:prstGeom prst="ellipse">
            <a:avLst/>
          </a:prstGeom>
          <a:noFill/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29" tIns="45715" rIns="91429" bIns="45715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2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289328" y="1785704"/>
            <a:ext cx="2448272" cy="307766"/>
          </a:xfrm>
          <a:prstGeom prst="rect">
            <a:avLst/>
          </a:prstGeom>
          <a:noFill/>
        </p:spPr>
        <p:txBody>
          <a:bodyPr wrap="square" lIns="91429" tIns="45715" rIns="91429" bIns="45715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Синаптический</a:t>
            </a:r>
            <a:r>
              <a:rPr kumimoji="0" lang="ru-RU" sz="1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вес</a:t>
            </a:r>
          </a:p>
        </p:txBody>
      </p:sp>
      <p:cxnSp>
        <p:nvCxnSpPr>
          <p:cNvPr id="11" name="Прямая со стрелкой 10"/>
          <p:cNvCxnSpPr/>
          <p:nvPr/>
        </p:nvCxnSpPr>
        <p:spPr bwMode="auto">
          <a:xfrm flipH="1">
            <a:off x="5620520" y="2061472"/>
            <a:ext cx="2408288" cy="15565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3" name="Picture 12" descr="SIGM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818895" y="3192804"/>
            <a:ext cx="1821721" cy="2029973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4" name="Прямоугольник 13"/>
          <p:cNvSpPr/>
          <p:nvPr/>
        </p:nvSpPr>
        <p:spPr>
          <a:xfrm>
            <a:off x="9706491" y="5272593"/>
            <a:ext cx="2362465" cy="338544"/>
          </a:xfrm>
          <a:prstGeom prst="rect">
            <a:avLst/>
          </a:prstGeom>
        </p:spPr>
        <p:txBody>
          <a:bodyPr wrap="square" lIns="91429" tIns="45715" rIns="91429" bIns="45715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alt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Функция активации</a:t>
            </a:r>
            <a:endParaRPr kumimoji="0" lang="en-US" altLang="ru-RU" sz="16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5" name="Rectangle 2"/>
          <p:cNvSpPr>
            <a:spLocks noChangeArrowheads="1"/>
          </p:cNvSpPr>
          <p:nvPr/>
        </p:nvSpPr>
        <p:spPr bwMode="auto">
          <a:xfrm>
            <a:off x="1524000" y="-184662"/>
            <a:ext cx="184708" cy="369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29" tIns="45715" rIns="91429" bIns="45715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495619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7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2986" y="4525551"/>
            <a:ext cx="1763505" cy="7305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Дата 9"/>
          <p:cNvSpPr>
            <a:spLocks noGrp="1"/>
          </p:cNvSpPr>
          <p:nvPr>
            <p:ph type="dt" sz="half" idx="10"/>
          </p:nvPr>
        </p:nvSpPr>
        <p:spPr>
          <a:xfrm>
            <a:off x="1981200" y="6525345"/>
            <a:ext cx="2133600" cy="196131"/>
          </a:xfr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8383A58-A09F-4D36-9566-78F7EF21C375}" type="datetime1">
              <a:rPr kumimoji="0" lang="ru-RU" altLang="ru-RU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26.02.2023</a:t>
            </a:fld>
            <a:endParaRPr kumimoji="0" lang="ru-RU" altLang="ru-RU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2" name="Нижний колонтитул 11"/>
          <p:cNvSpPr>
            <a:spLocks noGrp="1"/>
          </p:cNvSpPr>
          <p:nvPr>
            <p:ph type="ftr" sz="quarter" idx="11"/>
          </p:nvPr>
        </p:nvSpPr>
        <p:spPr>
          <a:xfrm>
            <a:off x="4648200" y="6453337"/>
            <a:ext cx="3464024" cy="268139"/>
          </a:xfrm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altLang="ru-RU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Ососков Г.А. Машинное обучение</a:t>
            </a:r>
            <a:endParaRPr kumimoji="0" lang="ru-RU" altLang="ru-RU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6" name="Номер слайда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A493C08-8341-4293-9353-6D9BB6DEABFE}" type="slidenum">
              <a:rPr kumimoji="0" lang="ru-RU" altLang="ru-RU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289540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260648"/>
            <a:ext cx="8229600" cy="379512"/>
          </a:xfrm>
        </p:spPr>
        <p:txBody>
          <a:bodyPr/>
          <a:lstStyle/>
          <a:p>
            <a:r>
              <a:rPr lang="ru-RU" sz="3200" b="1" dirty="0">
                <a:solidFill>
                  <a:srgbClr val="0000FF"/>
                </a:solidFill>
              </a:rPr>
              <a:t>4. Рекуррентные нейронные сети</a:t>
            </a:r>
            <a:endParaRPr lang="ru-RU" sz="32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567608" y="743051"/>
            <a:ext cx="9289032" cy="2256875"/>
          </a:xfrm>
        </p:spPr>
        <p:txBody>
          <a:bodyPr/>
          <a:lstStyle/>
          <a:p>
            <a:pPr marL="0" indent="0" algn="just">
              <a:buNone/>
            </a:pPr>
            <a:r>
              <a:rPr lang="ru-RU" sz="2000" dirty="0"/>
              <a:t>На схеме фрагмент рекуррентной нейронной сети (</a:t>
            </a:r>
            <a:r>
              <a:rPr lang="en-US" sz="2000" dirty="0"/>
              <a:t>RNN</a:t>
            </a:r>
            <a:r>
              <a:rPr lang="ru-RU" sz="2000" dirty="0"/>
              <a:t>). Модуль </a:t>
            </a:r>
            <a:r>
              <a:rPr lang="ru-RU" sz="2000" b="1" i="1" dirty="0"/>
              <a:t>A</a:t>
            </a:r>
            <a:r>
              <a:rPr lang="ru-RU" sz="2000" dirty="0"/>
              <a:t> принимает входное значение </a:t>
            </a:r>
            <a:r>
              <a:rPr lang="ru-RU" sz="2000" b="1" i="1" dirty="0" err="1"/>
              <a:t>x</a:t>
            </a:r>
            <a:r>
              <a:rPr lang="ru-RU" sz="2000" b="1" i="1" baseline="-25000" dirty="0" err="1"/>
              <a:t>t</a:t>
            </a:r>
            <a:r>
              <a:rPr lang="ru-RU" sz="2000" dirty="0"/>
              <a:t> и возвращает значение </a:t>
            </a:r>
            <a:r>
              <a:rPr lang="ru-RU" sz="2000" b="1" i="1" dirty="0" err="1"/>
              <a:t>h</a:t>
            </a:r>
            <a:r>
              <a:rPr lang="ru-RU" sz="2000" b="1" i="1" baseline="-25000" dirty="0" err="1"/>
              <a:t>t</a:t>
            </a:r>
            <a:r>
              <a:rPr lang="ru-RU" sz="2000" dirty="0"/>
              <a:t>. Внутри этой ячейки  обычная нейросеть с одним скрытым слоем.</a:t>
            </a:r>
          </a:p>
          <a:p>
            <a:pPr marL="0" indent="0" algn="just">
              <a:buNone/>
            </a:pPr>
            <a:r>
              <a:rPr lang="ru-RU" sz="2000" dirty="0"/>
              <a:t>Наличие обратной связи позволяет передавать информацию от одного шага сети к другому.</a:t>
            </a:r>
            <a:r>
              <a:rPr lang="en-US" sz="2000" dirty="0"/>
              <a:t> RNN </a:t>
            </a:r>
            <a:r>
              <a:rPr lang="ru-RU" sz="2000" dirty="0"/>
              <a:t>можно рассматривать, как несколько копий одной и той же сети, каждая из которых передает информацию последующей копии</a:t>
            </a: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1"/>
          </p:nvPr>
        </p:nvSpPr>
        <p:spPr>
          <a:xfrm>
            <a:off x="9048328" y="6381330"/>
            <a:ext cx="1231776" cy="268139"/>
          </a:xfrm>
        </p:spPr>
        <p:txBody>
          <a:bodyPr/>
          <a:lstStyle/>
          <a:p>
            <a:fld id="{88250E39-18FE-45A2-A9F7-DB9C62EA7E6B}" type="slidenum">
              <a:rPr lang="ru-RU" smtClean="0">
                <a:solidFill>
                  <a:srgbClr val="000000"/>
                </a:solidFill>
              </a:rPr>
              <a:pPr/>
              <a:t>30</a:t>
            </a:fld>
            <a:endParaRPr lang="ru-RU" dirty="0">
              <a:solidFill>
                <a:srgbClr val="000000"/>
              </a:solidFill>
            </a:endParaRPr>
          </a:p>
        </p:txBody>
      </p:sp>
      <p:sp>
        <p:nvSpPr>
          <p:cNvPr id="6" name="Дата 5"/>
          <p:cNvSpPr>
            <a:spLocks noGrp="1"/>
          </p:cNvSpPr>
          <p:nvPr>
            <p:ph type="dt" sz="half" idx="12"/>
          </p:nvPr>
        </p:nvSpPr>
        <p:spPr>
          <a:xfrm>
            <a:off x="1631504" y="6237314"/>
            <a:ext cx="1378496" cy="340147"/>
          </a:xfrm>
        </p:spPr>
        <p:txBody>
          <a:bodyPr/>
          <a:lstStyle/>
          <a:p>
            <a:fld id="{ED548158-1826-4BBF-8B91-7B2C6E2F0533}" type="datetime1">
              <a:rPr lang="ru-RU" smtClean="0">
                <a:solidFill>
                  <a:srgbClr val="000000"/>
                </a:solidFill>
              </a:rPr>
              <a:t>26.02.2023</a:t>
            </a:fld>
            <a:endParaRPr lang="ru-RU" dirty="0">
              <a:solidFill>
                <a:srgbClr val="000000"/>
              </a:solidFill>
            </a:endParaRPr>
          </a:p>
        </p:txBody>
      </p:sp>
      <p:pic>
        <p:nvPicPr>
          <p:cNvPr id="44034" name="Picture 2" descr="https://habrastorage.org/web/a9b/1e6/40f/a9b1e640f6264b0a902e851eb5f29e08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331" y="529751"/>
            <a:ext cx="1822261" cy="2828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Рисунок 8" descr="https://habrastorage.org/web/5c8/0fa/c22/5c80fac224d449209d888d18ea1111a8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3952" y="2999926"/>
            <a:ext cx="6072832" cy="1584178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/>
          <p:cNvSpPr txBox="1"/>
          <p:nvPr/>
        </p:nvSpPr>
        <p:spPr>
          <a:xfrm>
            <a:off x="119336" y="4005066"/>
            <a:ext cx="11953328" cy="2246759"/>
          </a:xfrm>
          <a:prstGeom prst="rect">
            <a:avLst/>
          </a:prstGeom>
          <a:noFill/>
        </p:spPr>
        <p:txBody>
          <a:bodyPr wrap="square" lIns="91429" tIns="45715" rIns="91429" bIns="45715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ru-RU" sz="2000" b="1" dirty="0">
                <a:solidFill>
                  <a:srgbClr val="000000"/>
                </a:solidFill>
              </a:rPr>
              <a:t>Так что RNN – </a:t>
            </a:r>
            <a:r>
              <a:rPr lang="en-US" sz="2000" b="1" dirty="0">
                <a:solidFill>
                  <a:srgbClr val="000000"/>
                </a:solidFill>
              </a:rPr>
              <a:t> </a:t>
            </a:r>
            <a:r>
              <a:rPr lang="ru-RU" sz="2000" b="1" dirty="0">
                <a:solidFill>
                  <a:srgbClr val="000000"/>
                </a:solidFill>
              </a:rPr>
              <a:t>самая</a:t>
            </a:r>
            <a:r>
              <a:rPr lang="en-US" sz="2000" b="1" dirty="0">
                <a:solidFill>
                  <a:srgbClr val="000000"/>
                </a:solidFill>
              </a:rPr>
              <a:t> </a:t>
            </a:r>
            <a:r>
              <a:rPr lang="ru-RU" sz="2000" b="1" dirty="0">
                <a:solidFill>
                  <a:srgbClr val="000000"/>
                </a:solidFill>
              </a:rPr>
              <a:t> естественная </a:t>
            </a:r>
          </a:p>
          <a:p>
            <a:pPr algn="just" fontAlgn="base">
              <a:spcBef>
                <a:spcPct val="0"/>
              </a:spcBef>
              <a:spcAft>
                <a:spcPct val="0"/>
              </a:spcAft>
            </a:pPr>
            <a:r>
              <a:rPr lang="ru-RU" sz="2000" b="1" dirty="0">
                <a:solidFill>
                  <a:srgbClr val="000000"/>
                </a:solidFill>
              </a:rPr>
              <a:t>архитектура</a:t>
            </a:r>
            <a:r>
              <a:rPr lang="en-US" sz="2000" b="1" dirty="0">
                <a:solidFill>
                  <a:srgbClr val="000000"/>
                </a:solidFill>
              </a:rPr>
              <a:t> </a:t>
            </a:r>
            <a:r>
              <a:rPr lang="ru-RU" sz="2000" b="1" dirty="0">
                <a:solidFill>
                  <a:srgbClr val="000000"/>
                </a:solidFill>
              </a:rPr>
              <a:t> </a:t>
            </a:r>
            <a:r>
              <a:rPr lang="en-US" sz="2000" b="1" dirty="0">
                <a:solidFill>
                  <a:srgbClr val="000000"/>
                </a:solidFill>
              </a:rPr>
              <a:t> </a:t>
            </a:r>
            <a:r>
              <a:rPr lang="ru-RU" sz="2000" b="1" dirty="0">
                <a:solidFill>
                  <a:srgbClr val="000000"/>
                </a:solidFill>
              </a:rPr>
              <a:t>нейронных</a:t>
            </a:r>
            <a:r>
              <a:rPr lang="en-US" sz="2000" b="1" dirty="0">
                <a:solidFill>
                  <a:srgbClr val="000000"/>
                </a:solidFill>
              </a:rPr>
              <a:t> </a:t>
            </a:r>
            <a:r>
              <a:rPr lang="ru-RU" sz="2000" b="1" dirty="0">
                <a:solidFill>
                  <a:srgbClr val="000000"/>
                </a:solidFill>
              </a:rPr>
              <a:t> сетей </a:t>
            </a:r>
            <a:r>
              <a:rPr lang="en-US" sz="2000" b="1" dirty="0">
                <a:solidFill>
                  <a:srgbClr val="000000"/>
                </a:solidFill>
              </a:rPr>
              <a:t>  </a:t>
            </a:r>
            <a:r>
              <a:rPr lang="ru-RU" sz="2000" b="1" dirty="0">
                <a:solidFill>
                  <a:srgbClr val="000000"/>
                </a:solidFill>
              </a:rPr>
              <a:t>для </a:t>
            </a:r>
            <a:endParaRPr lang="en-US" sz="2000" b="1" dirty="0">
              <a:solidFill>
                <a:srgbClr val="000000"/>
              </a:solidFill>
            </a:endParaRPr>
          </a:p>
          <a:p>
            <a:pPr algn="just" fontAlgn="base">
              <a:spcBef>
                <a:spcPct val="0"/>
              </a:spcBef>
              <a:spcAft>
                <a:spcPct val="0"/>
              </a:spcAft>
            </a:pPr>
            <a:r>
              <a:rPr lang="ru-RU" sz="2000" b="1" dirty="0">
                <a:solidFill>
                  <a:srgbClr val="000000"/>
                </a:solidFill>
              </a:rPr>
              <a:t>работы с последовательностями и списками.</a:t>
            </a:r>
          </a:p>
          <a:p>
            <a:pPr algn="just" fontAlgn="base">
              <a:spcBef>
                <a:spcPct val="0"/>
              </a:spcBef>
              <a:spcAft>
                <a:spcPct val="0"/>
              </a:spcAft>
            </a:pPr>
            <a:r>
              <a:rPr lang="ru-RU" sz="2000" b="1" dirty="0">
                <a:solidFill>
                  <a:srgbClr val="000000"/>
                </a:solidFill>
              </a:rPr>
              <a:t>Однако, чтобы </a:t>
            </a:r>
            <a:r>
              <a:rPr lang="en-US" sz="2000" b="1" dirty="0">
                <a:solidFill>
                  <a:srgbClr val="000000"/>
                </a:solidFill>
              </a:rPr>
              <a:t>RNN</a:t>
            </a:r>
            <a:r>
              <a:rPr lang="ru-RU" sz="2000" b="1" dirty="0">
                <a:solidFill>
                  <a:srgbClr val="000000"/>
                </a:solidFill>
              </a:rPr>
              <a:t> могла </a:t>
            </a:r>
            <a:r>
              <a:rPr lang="ru-RU" sz="2000" b="1" dirty="0">
                <a:solidFill>
                  <a:srgbClr val="0000FF"/>
                </a:solidFill>
              </a:rPr>
              <a:t>связывать</a:t>
            </a:r>
            <a:r>
              <a:rPr lang="ru-RU" sz="2000" b="1" dirty="0">
                <a:solidFill>
                  <a:srgbClr val="000000"/>
                </a:solidFill>
              </a:rPr>
              <a:t> предыдущую информацию с текущей задачей, требуется ее усовершенствование до </a:t>
            </a:r>
            <a:r>
              <a:rPr lang="ru-RU" sz="2000" b="1" dirty="0">
                <a:solidFill>
                  <a:srgbClr val="0000FF"/>
                </a:solidFill>
              </a:rPr>
              <a:t>LSTM сети </a:t>
            </a:r>
            <a:r>
              <a:rPr lang="ru-RU" sz="2000" b="1" dirty="0">
                <a:solidFill>
                  <a:srgbClr val="000000"/>
                </a:solidFill>
              </a:rPr>
              <a:t>(Long </a:t>
            </a:r>
            <a:r>
              <a:rPr lang="ru-RU" sz="2000" b="1" dirty="0" err="1">
                <a:solidFill>
                  <a:srgbClr val="000000"/>
                </a:solidFill>
              </a:rPr>
              <a:t>short-term</a:t>
            </a:r>
            <a:r>
              <a:rPr lang="ru-RU" sz="2000" b="1" dirty="0">
                <a:solidFill>
                  <a:srgbClr val="000000"/>
                </a:solidFill>
              </a:rPr>
              <a:t> </a:t>
            </a:r>
            <a:r>
              <a:rPr lang="ru-RU" sz="2000" b="1" dirty="0" err="1">
                <a:solidFill>
                  <a:srgbClr val="000000"/>
                </a:solidFill>
              </a:rPr>
              <a:t>memory</a:t>
            </a:r>
            <a:r>
              <a:rPr lang="ru-RU" sz="2000" b="1" dirty="0">
                <a:solidFill>
                  <a:srgbClr val="000000"/>
                </a:solidFill>
              </a:rPr>
              <a:t> - долгая краткосрочная память) – особой разновидности архитектуры </a:t>
            </a:r>
            <a:r>
              <a:rPr lang="en-US" sz="2000" b="1" dirty="0">
                <a:solidFill>
                  <a:srgbClr val="000000"/>
                </a:solidFill>
              </a:rPr>
              <a:t>RNN</a:t>
            </a:r>
            <a:r>
              <a:rPr lang="ru-RU" sz="2000" b="1" dirty="0">
                <a:solidFill>
                  <a:srgbClr val="000000"/>
                </a:solidFill>
              </a:rPr>
              <a:t>,</a:t>
            </a:r>
            <a:r>
              <a:rPr lang="en-US" sz="2000" b="1" dirty="0">
                <a:solidFill>
                  <a:srgbClr val="000000"/>
                </a:solidFill>
              </a:rPr>
              <a:t> </a:t>
            </a:r>
            <a:r>
              <a:rPr lang="ru-RU" sz="2000" b="1" dirty="0">
                <a:solidFill>
                  <a:srgbClr val="000000"/>
                </a:solidFill>
              </a:rPr>
              <a:t>способной к обучению долговременным зависимостям.</a:t>
            </a:r>
          </a:p>
        </p:txBody>
      </p:sp>
      <p:sp>
        <p:nvSpPr>
          <p:cNvPr id="10" name="Нижний колонтитул 9"/>
          <p:cNvSpPr>
            <a:spLocks noGrp="1"/>
          </p:cNvSpPr>
          <p:nvPr>
            <p:ph type="ftr" sz="quarter" idx="11"/>
          </p:nvPr>
        </p:nvSpPr>
        <p:spPr>
          <a:xfrm>
            <a:off x="4511824" y="6381328"/>
            <a:ext cx="3960440" cy="216024"/>
          </a:xfrm>
        </p:spPr>
        <p:txBody>
          <a:bodyPr/>
          <a:lstStyle/>
          <a:p>
            <a:r>
              <a:rPr lang="ru-RU" altLang="ru-RU">
                <a:solidFill>
                  <a:srgbClr val="000000"/>
                </a:solidFill>
              </a:rPr>
              <a:t>Ососков Г.А. Машинное обучение</a:t>
            </a:r>
            <a:endParaRPr lang="ru-RU" altLang="ru-RU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81864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 descr="https://habrastorage.org/web/67b/04f/73b/67b04f73b4c34ba38edfa207e09de07c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1944" y="1916832"/>
            <a:ext cx="6387788" cy="216617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81200" y="260649"/>
            <a:ext cx="8229600" cy="648072"/>
          </a:xfrm>
        </p:spPr>
        <p:txBody>
          <a:bodyPr/>
          <a:lstStyle/>
          <a:p>
            <a:pPr algn="ctr"/>
            <a:r>
              <a:rPr lang="ru-RU" sz="3600" b="1" dirty="0">
                <a:solidFill>
                  <a:srgbClr val="0000FF"/>
                </a:solidFill>
              </a:rPr>
              <a:t>5. Сети </a:t>
            </a:r>
            <a:r>
              <a:rPr lang="en-GB" sz="3600" b="1" dirty="0">
                <a:solidFill>
                  <a:srgbClr val="0000FF"/>
                </a:solidFill>
              </a:rPr>
              <a:t>LSTM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63352" y="836712"/>
            <a:ext cx="11737304" cy="1440160"/>
          </a:xfrm>
        </p:spPr>
        <p:txBody>
          <a:bodyPr/>
          <a:lstStyle/>
          <a:p>
            <a:pPr marL="0" indent="0" algn="just">
              <a:buNone/>
            </a:pPr>
            <a:r>
              <a:rPr lang="ru-RU" sz="1800" dirty="0"/>
              <a:t>Вместо одного слоя </a:t>
            </a:r>
            <a:r>
              <a:rPr lang="en-US" sz="1800" dirty="0"/>
              <a:t>RNN</a:t>
            </a:r>
            <a:r>
              <a:rPr lang="ru-RU" sz="1800" dirty="0"/>
              <a:t> сети LSTM содержат целых четыре</a:t>
            </a:r>
            <a:r>
              <a:rPr lang="en-US" sz="1800" dirty="0"/>
              <a:t> </a:t>
            </a:r>
            <a:r>
              <a:rPr lang="ru-RU" sz="1800" dirty="0"/>
              <a:t>взаимодействующих слоя, позволяющих</a:t>
            </a:r>
            <a:r>
              <a:rPr lang="en-US" sz="1800" dirty="0"/>
              <a:t> </a:t>
            </a:r>
            <a:r>
              <a:rPr lang="ru-RU" sz="1800" dirty="0"/>
              <a:t>удалять информацию из состояния ячейки с помощью </a:t>
            </a:r>
            <a:r>
              <a:rPr lang="ru-RU" sz="1800" b="1" dirty="0">
                <a:solidFill>
                  <a:srgbClr val="0000FF"/>
                </a:solidFill>
              </a:rPr>
              <a:t>фильтров - </a:t>
            </a:r>
            <a:r>
              <a:rPr lang="ru-RU" sz="1800" b="1" dirty="0" err="1">
                <a:solidFill>
                  <a:srgbClr val="0000FF"/>
                </a:solidFill>
              </a:rPr>
              <a:t>gates</a:t>
            </a:r>
            <a:r>
              <a:rPr lang="ru-RU" sz="1800" dirty="0"/>
              <a:t>. Фильтры состоят из слоя сигмоидальной нейронной сети и операции поточечного умножения и позволяют пропускать информацию на основании задаваемых условий. 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0"/>
          </p:nvPr>
        </p:nvSpPr>
        <p:spPr>
          <a:xfrm>
            <a:off x="4151784" y="6431633"/>
            <a:ext cx="4546848" cy="289843"/>
          </a:xfrm>
        </p:spPr>
        <p:txBody>
          <a:bodyPr/>
          <a:lstStyle/>
          <a:p>
            <a:r>
              <a:rPr lang="ru-RU">
                <a:solidFill>
                  <a:srgbClr val="000000"/>
                </a:solidFill>
              </a:rPr>
              <a:t>Ососков Г.А. Машинное обучение</a:t>
            </a:r>
            <a:endParaRPr lang="ru-RU" dirty="0">
              <a:solidFill>
                <a:srgbClr val="000000"/>
              </a:solidFill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1"/>
          </p:nvPr>
        </p:nvSpPr>
        <p:spPr>
          <a:xfrm>
            <a:off x="8400256" y="6309321"/>
            <a:ext cx="2214711" cy="360437"/>
          </a:xfrm>
        </p:spPr>
        <p:txBody>
          <a:bodyPr/>
          <a:lstStyle/>
          <a:p>
            <a:fld id="{88250E39-18FE-45A2-A9F7-DB9C62EA7E6B}" type="slidenum">
              <a:rPr lang="ru-RU" smtClean="0">
                <a:solidFill>
                  <a:srgbClr val="000000"/>
                </a:solidFill>
              </a:rPr>
              <a:pPr/>
              <a:t>31</a:t>
            </a:fld>
            <a:endParaRPr lang="ru-RU" dirty="0">
              <a:solidFill>
                <a:srgbClr val="00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07368" y="2276872"/>
            <a:ext cx="4896545" cy="923320"/>
          </a:xfrm>
          <a:prstGeom prst="rect">
            <a:avLst/>
          </a:prstGeom>
          <a:noFill/>
        </p:spPr>
        <p:txBody>
          <a:bodyPr wrap="square" lIns="91429" tIns="45715" rIns="91429" bIns="45715" rtlCol="0">
            <a:spAutoFit/>
          </a:bodyPr>
          <a:lstStyle/>
          <a:p>
            <a:pPr algn="just" fontAlgn="base">
              <a:spcBef>
                <a:spcPct val="0"/>
              </a:spcBef>
              <a:spcAft>
                <a:spcPct val="0"/>
              </a:spcAft>
            </a:pPr>
            <a:r>
              <a:rPr lang="ru-RU" b="1" dirty="0">
                <a:solidFill>
                  <a:srgbClr val="000000"/>
                </a:solidFill>
              </a:rPr>
              <a:t>Основной компонент LSTM – это своеобразная память сети –линия, проходящая по верхней части схемы</a:t>
            </a:r>
            <a:r>
              <a:rPr lang="ru-RU" sz="1400" b="1" dirty="0">
                <a:solidFill>
                  <a:srgbClr val="000000"/>
                </a:solidFill>
              </a:rPr>
              <a:t>.</a:t>
            </a:r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9989" y="4212376"/>
            <a:ext cx="6497286" cy="6651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55340" y="4978153"/>
            <a:ext cx="10873207" cy="1477317"/>
          </a:xfrm>
          <a:prstGeom prst="rect">
            <a:avLst/>
          </a:prstGeom>
          <a:noFill/>
        </p:spPr>
        <p:txBody>
          <a:bodyPr wrap="square" lIns="91429" tIns="45715" rIns="91429" bIns="45715" rtlCol="0">
            <a:spAutoFit/>
          </a:bodyPr>
          <a:lstStyle/>
          <a:p>
            <a:pPr marL="342861" indent="-342861" fontAlgn="base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ru-RU" b="1" dirty="0">
                <a:solidFill>
                  <a:srgbClr val="000000"/>
                </a:solidFill>
              </a:rPr>
              <a:t>слой фильтра </a:t>
            </a:r>
            <a:r>
              <a:rPr lang="ru-RU" b="1" u="sng" dirty="0">
                <a:solidFill>
                  <a:srgbClr val="C00000"/>
                </a:solidFill>
              </a:rPr>
              <a:t>забывания </a:t>
            </a:r>
            <a:r>
              <a:rPr lang="ru-RU" b="1" dirty="0">
                <a:solidFill>
                  <a:srgbClr val="000000"/>
                </a:solidFill>
              </a:rPr>
              <a:t>определяет какую часть информации выбросить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ru-RU" b="1" dirty="0">
              <a:solidFill>
                <a:srgbClr val="000000"/>
              </a:solidFill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ru-RU" b="1" dirty="0">
                <a:solidFill>
                  <a:srgbClr val="000000"/>
                </a:solidFill>
              </a:rPr>
              <a:t> 2. что сохранить - 2 слоя: слой входного фильтра + </a:t>
            </a:r>
            <a:r>
              <a:rPr lang="ru-RU" b="1" dirty="0" err="1">
                <a:solidFill>
                  <a:srgbClr val="000000"/>
                </a:solidFill>
              </a:rPr>
              <a:t>tanh</a:t>
            </a:r>
            <a:r>
              <a:rPr lang="ru-RU" b="1" dirty="0">
                <a:solidFill>
                  <a:srgbClr val="000000"/>
                </a:solidFill>
              </a:rPr>
              <a:t>-слой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ru-RU" b="1" dirty="0">
              <a:solidFill>
                <a:srgbClr val="000000"/>
              </a:solidFill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ru-RU" b="1" dirty="0">
                <a:solidFill>
                  <a:srgbClr val="000000"/>
                </a:solidFill>
              </a:rPr>
              <a:t>3. что  получать на выходе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51385" y="3393331"/>
            <a:ext cx="4320482" cy="923320"/>
          </a:xfrm>
          <a:prstGeom prst="rect">
            <a:avLst/>
          </a:prstGeom>
          <a:noFill/>
        </p:spPr>
        <p:txBody>
          <a:bodyPr wrap="square" lIns="91429" tIns="45715" rIns="91429" bIns="45715" rtlCol="0">
            <a:spAutoFit/>
          </a:bodyPr>
          <a:lstStyle/>
          <a:p>
            <a:pPr algn="just" fontAlgn="base">
              <a:spcBef>
                <a:spcPct val="0"/>
              </a:spcBef>
              <a:spcAft>
                <a:spcPct val="0"/>
              </a:spcAft>
            </a:pPr>
            <a:r>
              <a:rPr lang="ru-RU" b="1" dirty="0">
                <a:solidFill>
                  <a:srgbClr val="000000"/>
                </a:solidFill>
              </a:rPr>
              <a:t>В LSTM есть три фильтра, позволяющих защищать и контролировать состояние ячейки.</a:t>
            </a:r>
            <a:r>
              <a:rPr lang="ru-RU" sz="1400" b="1" dirty="0">
                <a:solidFill>
                  <a:srgbClr val="000000"/>
                </a:solidFill>
              </a:rPr>
              <a:t> </a:t>
            </a:r>
            <a:endParaRPr lang="ru-RU" b="1" dirty="0">
              <a:solidFill>
                <a:srgbClr val="000000"/>
              </a:solidFill>
            </a:endParaRPr>
          </a:p>
        </p:txBody>
      </p:sp>
      <p:pic>
        <p:nvPicPr>
          <p:cNvPr id="45059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21000" contrast="8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5603" y="4999571"/>
            <a:ext cx="2681672" cy="6792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61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2234" y="5653630"/>
            <a:ext cx="2800139" cy="6244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6816080" y="2406245"/>
            <a:ext cx="504056" cy="276989"/>
          </a:xfrm>
          <a:prstGeom prst="rect">
            <a:avLst/>
          </a:prstGeom>
          <a:noFill/>
        </p:spPr>
        <p:txBody>
          <a:bodyPr wrap="square" lIns="91429" tIns="45715" rIns="91429" bIns="45715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ru-RU" sz="1200" b="1" dirty="0">
                <a:solidFill>
                  <a:srgbClr val="000000"/>
                </a:solidFill>
              </a:rPr>
              <a:t>С </a:t>
            </a:r>
            <a:r>
              <a:rPr lang="en-US" sz="1200" b="1" baseline="-25000" dirty="0">
                <a:solidFill>
                  <a:srgbClr val="000000"/>
                </a:solidFill>
              </a:rPr>
              <a:t>t-1</a:t>
            </a:r>
            <a:endParaRPr lang="ru-RU" sz="1200" b="1" dirty="0">
              <a:solidFill>
                <a:srgbClr val="0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616280" y="2406617"/>
            <a:ext cx="432048" cy="276989"/>
          </a:xfrm>
          <a:prstGeom prst="rect">
            <a:avLst/>
          </a:prstGeom>
          <a:noFill/>
        </p:spPr>
        <p:txBody>
          <a:bodyPr wrap="square" lIns="91429" tIns="45715" rIns="91429" bIns="45715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ru-RU" sz="1200" b="1" dirty="0">
                <a:solidFill>
                  <a:srgbClr val="000000"/>
                </a:solidFill>
              </a:rPr>
              <a:t>С </a:t>
            </a:r>
            <a:r>
              <a:rPr lang="en-US" sz="1200" b="1" baseline="-25000" dirty="0">
                <a:solidFill>
                  <a:srgbClr val="000000"/>
                </a:solidFill>
              </a:rPr>
              <a:t>t</a:t>
            </a:r>
            <a:endParaRPr lang="ru-RU" sz="1200" b="1" dirty="0">
              <a:solidFill>
                <a:srgbClr val="000000"/>
              </a:solidFill>
            </a:endParaRP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>
          <a:xfrm>
            <a:off x="1981200" y="6431632"/>
            <a:ext cx="2133600" cy="289843"/>
          </a:xfrm>
        </p:spPr>
        <p:txBody>
          <a:bodyPr/>
          <a:lstStyle/>
          <a:p>
            <a:fld id="{EA81B223-B252-49E8-8580-7901500D3FA1}" type="datetime1">
              <a:rPr lang="ru-RU" altLang="ru-RU" smtClean="0">
                <a:solidFill>
                  <a:srgbClr val="000000"/>
                </a:solidFill>
              </a:rPr>
              <a:t>26.02.2023</a:t>
            </a:fld>
            <a:endParaRPr lang="ru-RU" altLang="ru-RU" dirty="0">
              <a:solidFill>
                <a:srgbClr val="000000"/>
              </a:solidFill>
            </a:endParaRPr>
          </a:p>
        </p:txBody>
      </p:sp>
      <p:pic>
        <p:nvPicPr>
          <p:cNvPr id="45060" name="Picture 4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2127" y="6131620"/>
            <a:ext cx="2124075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558382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524000" y="404664"/>
            <a:ext cx="9144000" cy="648072"/>
          </a:xfrm>
        </p:spPr>
        <p:txBody>
          <a:bodyPr/>
          <a:lstStyle/>
          <a:p>
            <a:pPr algn="ctr"/>
            <a:r>
              <a:rPr lang="ru-RU" sz="2800" b="1" dirty="0">
                <a:solidFill>
                  <a:srgbClr val="0000FF"/>
                </a:solidFill>
              </a:rPr>
              <a:t>Управляемые рекуррентные модули </a:t>
            </a:r>
            <a:br>
              <a:rPr lang="ru-RU" sz="2800" b="1" dirty="0">
                <a:solidFill>
                  <a:srgbClr val="0000FF"/>
                </a:solidFill>
              </a:rPr>
            </a:br>
            <a:r>
              <a:rPr lang="en-US" sz="2800" b="1" dirty="0">
                <a:solidFill>
                  <a:srgbClr val="0000FF"/>
                </a:solidFill>
              </a:rPr>
              <a:t>GRU </a:t>
            </a:r>
            <a:r>
              <a:rPr lang="ru-RU" sz="2800" b="1" dirty="0">
                <a:solidFill>
                  <a:srgbClr val="0000FF"/>
                </a:solidFill>
              </a:rPr>
              <a:t>(</a:t>
            </a:r>
            <a:r>
              <a:rPr lang="en-US" sz="2800" b="1" dirty="0">
                <a:solidFill>
                  <a:srgbClr val="0000FF"/>
                </a:solidFill>
              </a:rPr>
              <a:t>Gated Recurrent Unit</a:t>
            </a:r>
            <a:r>
              <a:rPr lang="ru-RU" sz="2800" b="1" dirty="0">
                <a:solidFill>
                  <a:srgbClr val="0000FF"/>
                </a:solidFill>
              </a:rPr>
              <a:t>) </a:t>
            </a:r>
          </a:p>
        </p:txBody>
      </p:sp>
      <p:pic>
        <p:nvPicPr>
          <p:cNvPr id="7" name="Picture 10">
            <a:extLst>
              <a:ext uri="{FF2B5EF4-FFF2-40B4-BE49-F238E27FC236}">
                <a16:creationId xmlns:a16="http://schemas.microsoft.com/office/drawing/2014/main" id="{8735FBD1-9F71-4C23-957D-011EC6C58093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9000"/>
                    </a14:imgEffect>
                    <a14:imgEffect>
                      <a14:brightnessContrast bright="-29000" contrast="6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1623" y="2270774"/>
            <a:ext cx="7588515" cy="252638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30923" y="1124746"/>
            <a:ext cx="11435255" cy="1015653"/>
          </a:xfrm>
          <a:prstGeom prst="rect">
            <a:avLst/>
          </a:prstGeom>
          <a:noFill/>
        </p:spPr>
        <p:txBody>
          <a:bodyPr wrap="square" lIns="91429" tIns="45715" rIns="91429" bIns="45715" rtlCol="0"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Управляемый рекуррентный модуль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GRU </a:t>
            </a:r>
            <a:r>
              <a:rPr kumimoji="0" lang="ru-RU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(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Gated Recurrent Unit</a:t>
            </a:r>
            <a:r>
              <a:rPr kumimoji="0" lang="ru-RU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) является упрощенной версией LSTM. В нем фильтры «забывания» и входа объединяют в один фильтр «обновления» (</a:t>
            </a:r>
            <a:r>
              <a:rPr kumimoji="0" lang="ru-RU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update</a:t>
            </a:r>
            <a:r>
              <a:rPr kumimoji="0" lang="ru-RU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</a:t>
            </a:r>
            <a:r>
              <a:rPr kumimoji="0" lang="ru-RU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gate</a:t>
            </a:r>
            <a:r>
              <a:rPr kumimoji="0" lang="ru-RU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), а состояние ячейки объединяется со скрытым состоянием.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69867" y="4927527"/>
            <a:ext cx="11950262" cy="1323429"/>
          </a:xfrm>
          <a:prstGeom prst="rect">
            <a:avLst/>
          </a:prstGeom>
          <a:noFill/>
        </p:spPr>
        <p:txBody>
          <a:bodyPr wrap="square" lIns="91429" tIns="45715" rIns="91429" bIns="45715" rtlCol="0"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С помощью именно такой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GRU </a:t>
            </a:r>
            <a:r>
              <a:rPr kumimoji="0" lang="ru-RU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нейросети</a:t>
            </a:r>
            <a:r>
              <a:rPr kumimoji="0" lang="ru-RU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нам удалось решить задачу восстановления траекторий элементарных частиц в детекторе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GEM </a:t>
            </a:r>
            <a:r>
              <a:rPr kumimoji="0" lang="ru-RU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эксперимента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BM@N </a:t>
            </a:r>
            <a:r>
              <a:rPr kumimoji="0" lang="ru-RU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в ОИЯИ. </a:t>
            </a: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GRU </a:t>
            </a:r>
            <a:r>
              <a:rPr kumimoji="0" lang="ru-RU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сеть структурно проще и поэтому обучается в полтора раза быстрее LSTM, практически не уступая в эффективности на таком классе задач.</a:t>
            </a:r>
          </a:p>
        </p:txBody>
      </p:sp>
      <p:sp>
        <p:nvSpPr>
          <p:cNvPr id="9" name="Дата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EC6804C-22DC-4C46-8B0C-4E06389ED168}" type="datetime1">
              <a:rPr kumimoji="0" lang="ru-RU" altLang="ru-RU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26.02.2023</a:t>
            </a:fld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0" name="Нижний колонтитул 9"/>
          <p:cNvSpPr>
            <a:spLocks noGrp="1"/>
          </p:cNvSpPr>
          <p:nvPr>
            <p:ph type="ftr" sz="quarter" idx="11"/>
          </p:nvPr>
        </p:nvSpPr>
        <p:spPr>
          <a:xfrm>
            <a:off x="4655840" y="6381330"/>
            <a:ext cx="3824064" cy="280119"/>
          </a:xfrm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altLang="ru-RU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Ососков Г.А. Машинное обучение</a:t>
            </a:r>
            <a:endParaRPr kumimoji="0" lang="ru-RU" altLang="ru-RU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1" name="Номер слайда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D13492E-593C-44B2-A8F0-51CE709223F9}" type="slidenum">
              <a:rPr kumimoji="0" lang="ru-RU" altLang="ru-RU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342227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0489" y="4158695"/>
            <a:ext cx="3227282" cy="20193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>
          <a:xfrm>
            <a:off x="1981200" y="6381329"/>
            <a:ext cx="2133600" cy="340147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C376A56-5A85-4CBE-924D-7BFCDCF083FB}" type="datetime1">
              <a:rPr kumimoji="0" lang="ru-RU" altLang="ru-RU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26.02.2023</a:t>
            </a:fld>
            <a:endParaRPr kumimoji="0" lang="ru-RU" altLang="ru-RU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>
          <a:xfrm>
            <a:off x="4648200" y="6453336"/>
            <a:ext cx="3974254" cy="28761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altLang="ru-RU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Ососков Г.А. Машинное обучение</a:t>
            </a:r>
            <a:endParaRPr kumimoji="0" lang="ru-RU" altLang="ru-RU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A78442F-AA51-453E-A45D-AEAE194BB88B}" type="slidenum">
              <a:rPr kumimoji="0" lang="ru-RU" altLang="ru-RU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145904" y="-104046"/>
            <a:ext cx="8064896" cy="646321"/>
          </a:xfrm>
          <a:prstGeom prst="rect">
            <a:avLst/>
          </a:prstGeom>
          <a:noFill/>
        </p:spPr>
        <p:txBody>
          <a:bodyPr wrap="square" lIns="91429" tIns="45715" rIns="91429" bIns="45715" rtlCol="0">
            <a:spAutoFit/>
          </a:bodyPr>
          <a:lstStyle/>
          <a:p>
            <a:pPr marL="914295" marR="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6. Обучение с подкреплением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63352" y="404664"/>
            <a:ext cx="11928648" cy="3539420"/>
          </a:xfrm>
          <a:prstGeom prst="rect">
            <a:avLst/>
          </a:prstGeom>
          <a:noFill/>
        </p:spPr>
        <p:txBody>
          <a:bodyPr wrap="square" lIns="91429" tIns="45715" rIns="91429" bIns="45715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До сих пор нейросети обучались на тренировочной выборке с «правильными» ответами либо с учителем, либо самообучались, но в реальной жизни мы редко знаем набор правильных ответов, а просто делаем то или иное действие и ведем себя дальше в зависимости от полученного результата.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ru-RU" sz="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Отсюда идея </a:t>
            </a: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обучения с подкреплением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Reinforcement learning</a:t>
            </a: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, - </a:t>
            </a:r>
            <a:r>
              <a:rPr kumimoji="0" lang="ru-RU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нейросетевой</a:t>
            </a: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агент, находясь в состоянии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</a:t>
            </a: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, взаимодействует с окружающей средой, а она его за эти действия поощряет и сообщает  в какое состояние агент после этого перешел так, чтобы увеличивать общую награду.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ru-RU" sz="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Агент не знает, какое действие предпринять, как при обучении с учителем, но зато узнает, какое действие принесет максимальное поощрение. 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Действия могут повлиять не только на немедленное вознаграждение, но и на следующую ситуацию и все последующие награды. 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202122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 Такое обучение является частным случаем обучения  с учителем, но учителем является среда или её модель.</a:t>
            </a:r>
            <a:endParaRPr kumimoji="0" lang="ru-RU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Пример. Игра в </a:t>
            </a:r>
            <a:r>
              <a:rPr kumimoji="0" lang="ru-RU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пин-понг</a:t>
            </a: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hlinkClick r:id="rId3"/>
              </a:rPr>
              <a:t>http://karpathy.github.io/2016/05/31/rl/</a:t>
            </a:r>
            <a:r>
              <a:rPr kumimoji="0" lang="ru-RU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</a:p>
        </p:txBody>
      </p:sp>
      <p:pic>
        <p:nvPicPr>
          <p:cNvPr id="7" name="Picture 2" descr="http://karpathy.github.io/assets/rl/pong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826" y="4355342"/>
            <a:ext cx="2824974" cy="1829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EAE00A8-569D-F147-DDC5-4E82D7DF83E8}"/>
              </a:ext>
            </a:extLst>
          </p:cNvPr>
          <p:cNvSpPr txBox="1"/>
          <p:nvPr/>
        </p:nvSpPr>
        <p:spPr>
          <a:xfrm>
            <a:off x="4914900" y="3418621"/>
            <a:ext cx="7277100" cy="30162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="1" u="sng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Д</a:t>
            </a:r>
            <a:r>
              <a:rPr kumimoji="0" lang="ru-RU" b="1" i="0" u="sng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ве</a:t>
            </a:r>
            <a:r>
              <a:rPr kumimoji="0" lang="ru-RU" b="1" i="0" u="sng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основные цели обучения в практических применениях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1</a:t>
            </a:r>
            <a:r>
              <a:rPr kumimoji="0" lang="ru-RU" b="1" i="0" u="sng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.  минимизировать ошибки</a:t>
            </a:r>
            <a:r>
              <a:rPr kumimoji="0" lang="ru-RU" b="1" i="0" u="sng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. </a:t>
            </a: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Машина учится анализировать информацию перед каждым следующим ходом в виртуальной модели города со случайными пешеходами и другими участниками дорожного движения.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2. </a:t>
            </a:r>
            <a:r>
              <a:rPr kumimoji="0" lang="ru-RU" b="1" i="0" u="sng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получить от выполнения задания максимальную выгоду, </a:t>
            </a:r>
            <a:r>
              <a:rPr kumimoji="0" lang="ru-RU" b="1" i="0" u="sng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- </a:t>
            </a: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максимально быстрое время прохождения маршрута, оптимальный расход ресурсов, обслуживание как можно большего количества клиентов</a:t>
            </a: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b="1" i="0" u="sng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Области практического применения </a:t>
            </a:r>
            <a:r>
              <a:rPr kumimoji="0" lang="ru-RU" b="1" i="0" u="sng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reinforcement</a:t>
            </a:r>
            <a:r>
              <a:rPr kumimoji="0" lang="ru-RU" b="1" i="0" u="sng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0" lang="ru-RU" b="1" i="0" u="sng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learning</a:t>
            </a:r>
            <a:r>
              <a:rPr kumimoji="0" lang="ru-RU" b="1" i="0" u="sng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роботы, беспилотные авто, трейдинговые боты для игры на бирже, </a:t>
            </a:r>
            <a:r>
              <a:rPr lang="ru-RU" b="1" dirty="0">
                <a:latin typeface="Calibri" panose="020F0502020204030204" pitchFamily="34" charset="0"/>
                <a:cs typeface="Calibri" panose="020F0502020204030204" pitchFamily="34" charset="0"/>
              </a:rPr>
              <a:t>ч</a:t>
            </a:r>
            <a:r>
              <a:rPr kumimoji="0" lang="ru-RU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ат</a:t>
            </a:r>
            <a:r>
              <a:rPr kumimoji="0" lang="ru-RU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боты, которые учатся от диалога к диалогу, разработка игровых программ</a:t>
            </a:r>
          </a:p>
        </p:txBody>
      </p:sp>
    </p:spTree>
    <p:extLst>
      <p:ext uri="{BB962C8B-B14F-4D97-AF65-F5344CB8AC3E}">
        <p14:creationId xmlns:p14="http://schemas.microsoft.com/office/powerpoint/2010/main" val="14012893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5EBC4CA9-76F8-D030-FA17-CA495C7026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7FBAEAB-1F21-435E-9486-71E65ED81311}" type="datetime1">
              <a:rPr kumimoji="0" lang="ru-RU" altLang="ru-RU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26.02.2023</a:t>
            </a:fld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8FCB422A-38D7-4C64-19AB-AB595A0E6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altLang="ru-RU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Ососков Г.А. Машинное обучение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0063622-E423-B39C-17D8-8BC3ABBF0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A78442F-AA51-453E-A45D-AEAE194BB88B}" type="slidenum">
              <a:rPr kumimoji="0" lang="ru-RU" altLang="ru-RU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8D0CDD-7171-7DC6-4D71-178E6C79149B}"/>
              </a:ext>
            </a:extLst>
          </p:cNvPr>
          <p:cNvSpPr txBox="1"/>
          <p:nvPr/>
        </p:nvSpPr>
        <p:spPr>
          <a:xfrm>
            <a:off x="0" y="136525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1" i="0" u="none" strike="noStrike" kern="120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7. Генеративные Состязательные Сети -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Generative Adversarial Networks (GAN)</a:t>
            </a:r>
            <a:endParaRPr kumimoji="0" lang="ru-RU" sz="2400" b="1" i="0" u="none" strike="noStrike" kern="1200" cap="none" spc="0" normalizeH="0" baseline="0" noProof="0" dirty="0">
              <a:ln>
                <a:noFill/>
              </a:ln>
              <a:solidFill>
                <a:srgbClr val="0033CC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48DE7EA-0C48-D29D-687D-50D99E9DEF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4851" y="529901"/>
            <a:ext cx="7518763" cy="201179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68F7869-74BD-D192-6875-419854B1AF9D}"/>
              </a:ext>
            </a:extLst>
          </p:cNvPr>
          <p:cNvSpPr txBox="1"/>
          <p:nvPr/>
        </p:nvSpPr>
        <p:spPr>
          <a:xfrm>
            <a:off x="0" y="719080"/>
            <a:ext cx="660654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GAN 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реализует принцип состязания между сетью генерации и сетью дискриминации.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Генеративная сеть </a:t>
            </a: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G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 генерирует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максимально реалистичный образец,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а 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дискриминативная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сеть</a:t>
            </a: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D 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обучается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различать подлинные и поддельные образцы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6B785F4-37DD-C0E1-0804-E04ACFBDEC43}"/>
              </a:ext>
            </a:extLst>
          </p:cNvPr>
          <p:cNvSpPr txBox="1"/>
          <p:nvPr/>
        </p:nvSpPr>
        <p:spPr>
          <a:xfrm>
            <a:off x="78580" y="2473406"/>
            <a:ext cx="1211341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Потом результаты различения подаются на вход сети G так, чтобы она смогла подобрать лучший набор латентных параметров, смешивая исходные образцы, чтобы сеть D  </a:t>
            </a:r>
            <a:r>
              <a:rPr kumimoji="0" lang="ru-RU" sz="1800" b="1" i="0" u="sng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уже не смогла бы отличить подлинные образцы от поддельных. 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202122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Сеть D реализуется как 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645AD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  <a:hlinkClick r:id="rId3" tooltip="Свёрточная нейронная сеть"/>
              </a:rPr>
              <a:t>свёрточная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645AD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  <a:hlinkClick r:id="rId3" tooltip="Свёрточная нейронная сеть"/>
              </a:rPr>
              <a:t> нейронная сеть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202122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, в то время как сеть G наоборот разворачивает изображение на базе скрытых параметров.</a:t>
            </a:r>
            <a:endParaRPr kumimoji="0" lang="ru-RU" sz="1800" b="1" i="0" u="sng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2993B1F-1D2E-F6B2-95EB-5285F920D5C7}"/>
              </a:ext>
            </a:extLst>
          </p:cNvPr>
          <p:cNvSpPr txBox="1"/>
          <p:nvPr/>
        </p:nvSpPr>
        <p:spPr>
          <a:xfrm>
            <a:off x="9387761" y="1904563"/>
            <a:ext cx="15444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Схема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GAN</a:t>
            </a:r>
            <a:endParaRPr kumimoji="0" lang="ru-RU" sz="1800" b="1" i="0" u="none" strike="noStrike" kern="1200" cap="none" spc="0" normalizeH="0" baseline="0" noProof="0" dirty="0">
              <a:ln>
                <a:noFill/>
              </a:ln>
              <a:solidFill>
                <a:srgbClr val="0033CC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0DF681F-B6C4-F26D-44BD-3005E9AE83FC}"/>
              </a:ext>
            </a:extLst>
          </p:cNvPr>
          <p:cNvSpPr txBox="1"/>
          <p:nvPr/>
        </p:nvSpPr>
        <p:spPr>
          <a:xfrm>
            <a:off x="146957" y="3598521"/>
            <a:ext cx="9142945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Применения GAN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получения фотореалистичных изображений и картин;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автоматическое редактирование изображений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создание  фильмов и мультипликаций.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создание трёхмерной модели объекта с помощью фрагментарных изображений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моделирование сложных физических процессов в детекторах экспериментальной физики</a:t>
            </a:r>
          </a:p>
        </p:txBody>
      </p:sp>
      <p:pic>
        <p:nvPicPr>
          <p:cNvPr id="1026" name="Picture 2" descr="Генератор изображений CNN">
            <a:extLst>
              <a:ext uri="{FF2B5EF4-FFF2-40B4-BE49-F238E27FC236}">
                <a16:creationId xmlns:a16="http://schemas.microsoft.com/office/drawing/2014/main" id="{2843BA51-5460-AB77-EA2B-76F899A782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9984" y="3482519"/>
            <a:ext cx="4267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2E4C3F6D-3602-8778-C0AC-D5B3160B0959}"/>
              </a:ext>
            </a:extLst>
          </p:cNvPr>
          <p:cNvSpPr txBox="1"/>
          <p:nvPr/>
        </p:nvSpPr>
        <p:spPr>
          <a:xfrm>
            <a:off x="113483" y="5598981"/>
            <a:ext cx="11965033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Опасность дипфейков: политика, мошенничество и шантаж с использованием дипфейков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                                  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https://www.kaspersky.ru/resource-center/threats/protect-yourself-from-deep-fake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srgbClr val="0033CC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9FC2AE1-3F58-1952-0DED-87D873053F4C}"/>
              </a:ext>
            </a:extLst>
          </p:cNvPr>
          <p:cNvSpPr txBox="1"/>
          <p:nvPr/>
        </p:nvSpPr>
        <p:spPr>
          <a:xfrm>
            <a:off x="6736057" y="5275874"/>
            <a:ext cx="615505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Этические проблемы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GAN </a:t>
            </a:r>
            <a:r>
              <a:rPr kumimoji="0" lang="ru-RU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приложений!</a:t>
            </a:r>
          </a:p>
        </p:txBody>
      </p:sp>
    </p:spTree>
    <p:extLst>
      <p:ext uri="{BB962C8B-B14F-4D97-AF65-F5344CB8AC3E}">
        <p14:creationId xmlns:p14="http://schemas.microsoft.com/office/powerpoint/2010/main" val="9028285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575720" y="3933056"/>
            <a:ext cx="8229600" cy="2088232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  <a:defRPr/>
            </a:pPr>
            <a:endParaRPr lang="en-US" altLang="ru-RU" dirty="0"/>
          </a:p>
          <a:p>
            <a:pPr eaLnBrk="1" hangingPunct="1">
              <a:buFont typeface="Wingdings" pitchFamily="2" charset="2"/>
              <a:buNone/>
              <a:defRPr/>
            </a:pPr>
            <a:endParaRPr lang="en-US" altLang="ru-RU" dirty="0"/>
          </a:p>
          <a:p>
            <a:pPr algn="ctr" eaLnBrk="1" hangingPunct="1">
              <a:buFont typeface="Wingdings" pitchFamily="2" charset="2"/>
              <a:buNone/>
              <a:defRPr/>
            </a:pPr>
            <a:r>
              <a:rPr lang="ru-RU" altLang="ru-RU" sz="4800" b="1" i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Спасибо за внимание</a:t>
            </a:r>
            <a:r>
              <a:rPr lang="en-US" altLang="ru-RU" sz="4800" b="1" i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!</a:t>
            </a:r>
          </a:p>
        </p:txBody>
      </p:sp>
      <p:pic>
        <p:nvPicPr>
          <p:cNvPr id="4" name="Picture 2" descr="http://kairiai.siauliai.lm.lt/mokykla/downnew.php?id=19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8248" y="1299896"/>
            <a:ext cx="2854077" cy="3735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Дата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72EAE-BD24-49E5-AC49-8A032AF72150}" type="datetime1">
              <a:rPr lang="ru-RU" altLang="ru-RU">
                <a:solidFill>
                  <a:srgbClr val="000000"/>
                </a:solidFill>
                <a:latin typeface="Arial"/>
              </a:rPr>
              <a:pPr/>
              <a:t>26.02.2023</a:t>
            </a:fld>
            <a:endParaRPr lang="ru-RU" altLang="ru-RU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Нижний колонтитул 6"/>
          <p:cNvSpPr>
            <a:spLocks noGrp="1"/>
          </p:cNvSpPr>
          <p:nvPr>
            <p:ph type="ftr" sz="quarter" idx="11"/>
          </p:nvPr>
        </p:nvSpPr>
        <p:spPr>
          <a:xfrm>
            <a:off x="4648200" y="6245225"/>
            <a:ext cx="3536032" cy="476250"/>
          </a:xfrm>
        </p:spPr>
        <p:txBody>
          <a:bodyPr/>
          <a:lstStyle/>
          <a:p>
            <a:r>
              <a:rPr lang="ru-RU" altLang="ru-RU" dirty="0" err="1">
                <a:solidFill>
                  <a:srgbClr val="000000"/>
                </a:solidFill>
                <a:latin typeface="Arial"/>
              </a:rPr>
              <a:t>Ососков</a:t>
            </a:r>
            <a:r>
              <a:rPr lang="ru-RU" altLang="ru-RU" dirty="0">
                <a:solidFill>
                  <a:srgbClr val="000000"/>
                </a:solidFill>
                <a:latin typeface="Arial"/>
              </a:rPr>
              <a:t> Г. А.   Машинное обучение                                      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8442F-AA51-453E-A45D-AEAE194BB88B}" type="slidenum">
              <a:rPr lang="ru-RU" altLang="ru-RU">
                <a:solidFill>
                  <a:srgbClr val="000000"/>
                </a:solidFill>
                <a:latin typeface="Arial"/>
              </a:rPr>
              <a:pPr/>
              <a:t>35</a:t>
            </a:fld>
            <a:endParaRPr lang="ru-RU" altLang="ru-RU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8F68004-3C93-DA1A-D351-50F086E50675}"/>
              </a:ext>
            </a:extLst>
          </p:cNvPr>
          <p:cNvSpPr txBox="1"/>
          <p:nvPr/>
        </p:nvSpPr>
        <p:spPr>
          <a:xfrm>
            <a:off x="464840" y="375047"/>
            <a:ext cx="98796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/>
              <a:t>Презентации лекций можно скачать на моем сайте </a:t>
            </a:r>
            <a:endParaRPr lang="en-US" sz="2000" b="1" dirty="0"/>
          </a:p>
          <a:p>
            <a:r>
              <a:rPr lang="en-US" sz="2000" b="1" dirty="0">
                <a:solidFill>
                  <a:srgbClr val="0000FF"/>
                </a:solidFill>
              </a:rPr>
              <a:t>https://gososkov.ru/u/UNI-DUBNA/Machine%20Learning/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3333222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-2.08333E-7 -4.44444E-6 L -0.00404 -0.05972 " pathEditMode="relative" rAng="0" ptsTypes="AA">
                                      <p:cBhvr>
                                        <p:cTn id="6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8" y="-2986"/>
                                    </p:animMotion>
                                    <p:animRot by="1500000">
                                      <p:cBhvr>
                                        <p:cTn id="7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1443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443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1443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Рисунок 13"/>
          <p:cNvPicPr/>
          <p:nvPr/>
        </p:nvPicPr>
        <p:blipFill>
          <a:blip r:embed="rId2" cstate="print">
            <a:lum bright="-28000" contrast="7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1622" y="4060585"/>
            <a:ext cx="4067520" cy="1537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126F98C-445C-510F-E94C-6CB93E86CB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2864" y="1224208"/>
            <a:ext cx="1632028" cy="2474943"/>
          </a:xfrm>
          <a:prstGeom prst="rect">
            <a:avLst/>
          </a:prstGeom>
        </p:spPr>
      </p:pic>
      <p:pic>
        <p:nvPicPr>
          <p:cNvPr id="13" name="Рисунок 12" descr="image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1481" y="169129"/>
            <a:ext cx="2517015" cy="5292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Рисунок 9"/>
          <p:cNvPicPr/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8968" y="1570013"/>
            <a:ext cx="3844631" cy="206754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51881" y="-76415"/>
            <a:ext cx="8229600" cy="706090"/>
          </a:xfrm>
        </p:spPr>
        <p:txBody>
          <a:bodyPr/>
          <a:lstStyle/>
          <a:p>
            <a:r>
              <a:rPr lang="ru-RU" sz="3200" b="1" dirty="0">
                <a:solidFill>
                  <a:srgbClr val="0000FF"/>
                </a:solidFill>
              </a:rPr>
              <a:t>Что может ИНС из одного нейрона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92975" y="507039"/>
            <a:ext cx="9340812" cy="954097"/>
          </a:xfrm>
          <a:prstGeom prst="rect">
            <a:avLst/>
          </a:prstGeom>
          <a:noFill/>
        </p:spPr>
        <p:txBody>
          <a:bodyPr wrap="square" lIns="91429" tIns="45715" rIns="91429" bIns="45715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Самая простая </a:t>
            </a:r>
            <a:r>
              <a:rPr kumimoji="0" lang="ru-RU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однонейронная</a:t>
            </a: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сеть. Уравнение выхода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упрощается до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                               </a:t>
            </a: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, где </a:t>
            </a:r>
            <a:r>
              <a:rPr kumimoji="0" lang="ru-RU" sz="18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  <a:sym typeface="Symbol"/>
              </a:rPr>
              <a:t></a:t>
            </a: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 - простой порог. Это позволяет выполнить основные булевы операции  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AND, OR, NOT</a:t>
            </a:r>
            <a:endParaRPr kumimoji="0" lang="ru-RU" sz="20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7" name="Рисунок 6"/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831" y="1559629"/>
            <a:ext cx="1901503" cy="202612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Прямоугольник 7"/>
          <p:cNvSpPr/>
          <p:nvPr/>
        </p:nvSpPr>
        <p:spPr>
          <a:xfrm>
            <a:off x="6821203" y="475722"/>
            <a:ext cx="1356439" cy="369322"/>
          </a:xfrm>
          <a:prstGeom prst="rect">
            <a:avLst/>
          </a:prstGeom>
        </p:spPr>
        <p:txBody>
          <a:bodyPr wrap="none" lIns="91429" tIns="45715" rIns="91429" bIns="45715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ru-RU" sz="18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h</a:t>
            </a:r>
            <a:r>
              <a:rPr kumimoji="0" lang="en-US" altLang="ru-RU" sz="1800" b="1" i="1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i</a:t>
            </a:r>
            <a:r>
              <a:rPr kumimoji="0" lang="en-US" altLang="ru-RU" sz="18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= </a:t>
            </a:r>
            <a:r>
              <a:rPr kumimoji="0" lang="en-US" altLang="ru-RU" sz="18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Σ</a:t>
            </a:r>
            <a:r>
              <a:rPr kumimoji="0" lang="en-US" altLang="ru-RU" sz="1800" b="1" i="1" u="none" strike="noStrike" kern="1200" cap="none" spc="0" normalizeH="0" baseline="-2500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j</a:t>
            </a:r>
            <a:r>
              <a:rPr kumimoji="0" lang="en-US" altLang="ru-RU" sz="1800" b="1" i="1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</a:t>
            </a:r>
            <a:r>
              <a:rPr kumimoji="0" lang="en-US" altLang="ru-RU" sz="18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w</a:t>
            </a:r>
            <a:r>
              <a:rPr kumimoji="0" lang="en-US" altLang="ru-RU" sz="1800" b="1" i="1" u="none" strike="noStrike" kern="1200" cap="none" spc="0" normalizeH="0" baseline="-2500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ij</a:t>
            </a:r>
            <a:r>
              <a:rPr kumimoji="0" lang="en-US" altLang="ru-RU" sz="18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</a:t>
            </a:r>
            <a:r>
              <a:rPr kumimoji="0" lang="en-US" altLang="ru-RU" sz="18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s</a:t>
            </a:r>
            <a:r>
              <a:rPr kumimoji="0" lang="en-US" altLang="ru-RU" sz="1800" b="1" i="1" u="none" strike="noStrike" kern="1200" cap="none" spc="0" normalizeH="0" baseline="-2500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j</a:t>
            </a:r>
            <a:endParaRPr kumimoji="0" lang="ru-RU" altLang="ru-RU" sz="1800" b="1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2258213" y="797186"/>
            <a:ext cx="1971992" cy="369322"/>
          </a:xfrm>
          <a:prstGeom prst="rect">
            <a:avLst/>
          </a:prstGeom>
        </p:spPr>
        <p:txBody>
          <a:bodyPr wrap="none" lIns="91429" tIns="45715" rIns="91429" bIns="45715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y= </a:t>
            </a: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x</a:t>
            </a:r>
            <a:r>
              <a:rPr kumimoji="0" lang="ru-RU" sz="1800" b="1" i="1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1</a:t>
            </a: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  <a:sym typeface="Symbol"/>
              </a:rPr>
              <a:t></a:t>
            </a: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w</a:t>
            </a:r>
            <a:r>
              <a:rPr kumimoji="0" lang="ru-RU" sz="1800" b="1" i="1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1</a:t>
            </a:r>
            <a:r>
              <a:rPr kumimoji="0" lang="ru-RU" sz="18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+</a:t>
            </a: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x</a:t>
            </a:r>
            <a:r>
              <a:rPr kumimoji="0" lang="ru-RU" sz="1800" b="1" i="1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2</a:t>
            </a: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  <a:sym typeface="Symbol"/>
              </a:rPr>
              <a:t></a:t>
            </a: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w</a:t>
            </a:r>
            <a:r>
              <a:rPr kumimoji="0" lang="ru-RU" sz="1800" b="1" i="1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2</a:t>
            </a:r>
            <a:r>
              <a:rPr kumimoji="0" lang="ru-RU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  <a:sym typeface="Symbol"/>
              </a:rPr>
              <a:t>=</a:t>
            </a:r>
            <a:r>
              <a:rPr kumimoji="0" lang="ru-RU" sz="18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  <a:sym typeface="Symbol"/>
              </a:rPr>
              <a:t></a:t>
            </a:r>
            <a:endParaRPr kumimoji="0" lang="ru-RU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632386" y="3699151"/>
            <a:ext cx="2832984" cy="276989"/>
          </a:xfrm>
          <a:prstGeom prst="rect">
            <a:avLst/>
          </a:prstGeom>
          <a:noFill/>
        </p:spPr>
        <p:txBody>
          <a:bodyPr wrap="square" lIns="91429" tIns="45715" rIns="91429" bIns="45715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Выполнение логических операций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3269" y="3768477"/>
            <a:ext cx="4844131" cy="1692761"/>
          </a:xfrm>
          <a:prstGeom prst="rect">
            <a:avLst/>
          </a:prstGeom>
          <a:noFill/>
        </p:spPr>
        <p:txBody>
          <a:bodyPr wrap="square" lIns="91429" tIns="45715" rIns="91429" bIns="45715" rtlCol="0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ru-RU" b="1" dirty="0">
                <a:solidFill>
                  <a:srgbClr val="000000"/>
                </a:solidFill>
                <a:latin typeface="Arial" charset="0"/>
              </a:rPr>
              <a:t>однако «исключающее или» </a:t>
            </a:r>
            <a:r>
              <a:rPr lang="en-US" b="1" dirty="0">
                <a:solidFill>
                  <a:srgbClr val="000000"/>
                </a:solidFill>
                <a:latin typeface="Arial" charset="0"/>
              </a:rPr>
              <a:t>XOR</a:t>
            </a:r>
            <a:r>
              <a:rPr lang="ru-RU" b="1" dirty="0">
                <a:solidFill>
                  <a:srgbClr val="000000"/>
                </a:solidFill>
                <a:latin typeface="Arial" charset="0"/>
              </a:rPr>
              <a:t> не может быть выполнено принципиально, </a:t>
            </a: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т.к. относится к классу линейно неразделимых задач. </a:t>
            </a: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Для ее выполнения требуется дополнить сеть еще одним слоем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</a:t>
            </a: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из двух «скрытых» нейронов 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620338" y="5358533"/>
            <a:ext cx="2585044" cy="276989"/>
          </a:xfrm>
          <a:prstGeom prst="rect">
            <a:avLst/>
          </a:prstGeom>
          <a:noFill/>
        </p:spPr>
        <p:txBody>
          <a:bodyPr wrap="none" lIns="91429" tIns="45715" rIns="91429" bIns="45715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Персептрон со скрытым слоем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3269" y="5897362"/>
            <a:ext cx="12137282" cy="646321"/>
          </a:xfrm>
          <a:prstGeom prst="rect">
            <a:avLst/>
          </a:prstGeom>
          <a:noFill/>
        </p:spPr>
        <p:txBody>
          <a:bodyPr wrap="square" lIns="91429" tIns="45715" rIns="91429" bIns="45715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Успехи однослойных персептронов </a:t>
            </a:r>
            <a:r>
              <a:rPr kumimoji="0" lang="ru-RU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Ф.Розенблатта</a:t>
            </a:r>
            <a:r>
              <a:rPr kumimoji="0" lang="ru-RU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в 60-х и их крушение после выхода книги Минского-</a:t>
            </a:r>
            <a:r>
              <a:rPr kumimoji="0" lang="ru-RU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Паперта</a:t>
            </a:r>
            <a:r>
              <a:rPr kumimoji="0" lang="ru-RU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в 1969 г. «Темные годы ИНС» до конца 80-х </a:t>
            </a:r>
          </a:p>
        </p:txBody>
      </p:sp>
      <p:sp>
        <p:nvSpPr>
          <p:cNvPr id="15" name="Дата 14"/>
          <p:cNvSpPr>
            <a:spLocks noGrp="1"/>
          </p:cNvSpPr>
          <p:nvPr>
            <p:ph type="dt" sz="half" idx="10"/>
          </p:nvPr>
        </p:nvSpPr>
        <p:spPr>
          <a:xfrm>
            <a:off x="1981200" y="6453337"/>
            <a:ext cx="2133600" cy="268139"/>
          </a:xfr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B65EC41-455F-424A-85FA-756253186AB1}" type="datetime1">
              <a:rPr kumimoji="0" lang="ru-RU" altLang="ru-RU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26.02.2023</a:t>
            </a:fld>
            <a:endParaRPr kumimoji="0" lang="ru-RU" altLang="ru-RU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6" name="Нижний колонтитул 15"/>
          <p:cNvSpPr>
            <a:spLocks noGrp="1"/>
          </p:cNvSpPr>
          <p:nvPr>
            <p:ph type="ftr" sz="quarter" idx="11"/>
          </p:nvPr>
        </p:nvSpPr>
        <p:spPr>
          <a:xfrm>
            <a:off x="4641609" y="6557331"/>
            <a:ext cx="3536033" cy="136395"/>
          </a:xfrm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altLang="ru-RU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Ососков Г.А. Машинное обучение</a:t>
            </a:r>
            <a:endParaRPr kumimoji="0" lang="ru-RU" altLang="ru-RU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0" name="Номер слайда 19"/>
          <p:cNvSpPr>
            <a:spLocks noGrp="1"/>
          </p:cNvSpPr>
          <p:nvPr>
            <p:ph type="sldNum" sz="quarter" idx="12"/>
          </p:nvPr>
        </p:nvSpPr>
        <p:spPr>
          <a:xfrm>
            <a:off x="11136559" y="6245226"/>
            <a:ext cx="932067" cy="476250"/>
          </a:xfrm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A493C08-8341-4293-9353-6D9BB6DEABFE}" type="slidenum">
              <a:rPr kumimoji="0" lang="ru-RU" altLang="ru-RU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549990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8692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774" y="1917194"/>
            <a:ext cx="2973153" cy="19204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19"/>
            <a:ext cx="12192000" cy="640515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ru-RU" sz="3600" b="1" dirty="0">
                <a:solidFill>
                  <a:srgbClr val="0000FF"/>
                </a:solidFill>
              </a:rPr>
              <a:t>Тайны обучения. Что внутри черного ящика ИНС?</a:t>
            </a:r>
          </a:p>
        </p:txBody>
      </p:sp>
      <p:sp>
        <p:nvSpPr>
          <p:cNvPr id="5" name="Объект 4"/>
          <p:cNvSpPr>
            <a:spLocks noGrp="1"/>
          </p:cNvSpPr>
          <p:nvPr>
            <p:ph sz="quarter" idx="3"/>
          </p:nvPr>
        </p:nvSpPr>
        <p:spPr>
          <a:xfrm>
            <a:off x="2763023" y="1927935"/>
            <a:ext cx="9440014" cy="640514"/>
          </a:xfrm>
        </p:spPr>
        <p:txBody>
          <a:bodyPr/>
          <a:lstStyle/>
          <a:p>
            <a:pPr marL="0" indent="0">
              <a:buNone/>
            </a:pPr>
            <a:r>
              <a:rPr lang="ru-RU" altLang="ru-RU" sz="1800" b="1" dirty="0">
                <a:solidFill>
                  <a:srgbClr val="0000FF"/>
                </a:solidFill>
              </a:rPr>
              <a:t>Чтобы обучить МСП применяют </a:t>
            </a:r>
            <a:r>
              <a:rPr lang="ru-RU" altLang="ru-RU" sz="1800" b="1" dirty="0">
                <a:solidFill>
                  <a:srgbClr val="FF0000"/>
                </a:solidFill>
              </a:rPr>
              <a:t>метод  обратного распространения ошибки</a:t>
            </a:r>
            <a:r>
              <a:rPr lang="ru-RU" altLang="ru-RU" sz="1800" b="1" dirty="0">
                <a:solidFill>
                  <a:srgbClr val="0000FF"/>
                </a:solidFill>
              </a:rPr>
              <a:t>, когда минимизируют по всем весам функцию ошибки сети: </a:t>
            </a:r>
          </a:p>
          <a:p>
            <a:pPr marL="0" indent="0">
              <a:buNone/>
            </a:pPr>
            <a:r>
              <a:rPr lang="ru-RU" altLang="ru-RU" sz="2000" b="1" i="1" dirty="0"/>
              <a:t>         </a:t>
            </a:r>
            <a:r>
              <a:rPr lang="en-GB" altLang="ru-RU" sz="2000" b="1" i="1" dirty="0"/>
              <a:t>E=</a:t>
            </a:r>
            <a:r>
              <a:rPr lang="el-GR" altLang="ru-RU" sz="2000" b="1" i="1" dirty="0"/>
              <a:t>Σ</a:t>
            </a:r>
            <a:r>
              <a:rPr lang="en-US" altLang="ru-RU" sz="2000" b="1" i="1" baseline="-25000" dirty="0"/>
              <a:t>m</a:t>
            </a:r>
            <a:r>
              <a:rPr lang="el-GR" altLang="ru-RU" sz="2000" b="1" i="1" dirty="0"/>
              <a:t>Σ</a:t>
            </a:r>
            <a:r>
              <a:rPr lang="en-US" altLang="ru-RU" sz="2000" b="1" i="1" baseline="-25000" dirty="0" err="1"/>
              <a:t>ij</a:t>
            </a:r>
            <a:r>
              <a:rPr lang="en-US" altLang="ru-RU" sz="2000" b="1" i="1" baseline="-25000" dirty="0"/>
              <a:t> </a:t>
            </a:r>
            <a:r>
              <a:rPr lang="en-US" altLang="ru-RU" sz="2000" b="1" i="1" dirty="0"/>
              <a:t>(</a:t>
            </a:r>
            <a:r>
              <a:rPr lang="en-GB" altLang="ru-RU" sz="2000" b="1" i="1" dirty="0" err="1"/>
              <a:t>y</a:t>
            </a:r>
            <a:r>
              <a:rPr lang="en-GB" altLang="ru-RU" sz="2000" b="1" i="1" baseline="-25000" dirty="0" err="1"/>
              <a:t>i</a:t>
            </a:r>
            <a:r>
              <a:rPr lang="en-GB" altLang="ru-RU" sz="2000" b="1" i="1" baseline="-25000" dirty="0"/>
              <a:t> </a:t>
            </a:r>
            <a:r>
              <a:rPr lang="en-GB" altLang="ru-RU" sz="2000" b="1" i="1" baseline="30000" dirty="0"/>
              <a:t>(m)</a:t>
            </a:r>
            <a:r>
              <a:rPr lang="en-GB" altLang="ru-RU" sz="2000" b="1" i="1" dirty="0"/>
              <a:t> – </a:t>
            </a:r>
            <a:r>
              <a:rPr lang="en-GB" altLang="ru-RU" sz="2000" b="1" i="1" dirty="0" err="1"/>
              <a:t>z</a:t>
            </a:r>
            <a:r>
              <a:rPr lang="en-GB" altLang="ru-RU" sz="2000" b="1" i="1" baseline="-25000" dirty="0" err="1"/>
              <a:t>i</a:t>
            </a:r>
            <a:r>
              <a:rPr lang="en-GB" altLang="ru-RU" sz="2000" b="1" i="1" baseline="-25000" dirty="0"/>
              <a:t> </a:t>
            </a:r>
            <a:r>
              <a:rPr lang="en-GB" altLang="ru-RU" sz="2000" b="1" i="1" baseline="30000" dirty="0"/>
              <a:t>(m)</a:t>
            </a:r>
            <a:r>
              <a:rPr lang="en-GB" altLang="ru-RU" sz="2000" b="1" i="1" dirty="0"/>
              <a:t> )</a:t>
            </a:r>
            <a:r>
              <a:rPr lang="en-GB" altLang="ru-RU" sz="2000" b="1" i="1" baseline="30000" dirty="0"/>
              <a:t>2</a:t>
            </a:r>
            <a:r>
              <a:rPr lang="en-GB" altLang="ru-RU" sz="2000" b="1" i="1" dirty="0"/>
              <a:t> </a:t>
            </a:r>
            <a:r>
              <a:rPr lang="en-GB" altLang="ru-RU" sz="2000" b="1" dirty="0"/>
              <a:t>→</a:t>
            </a:r>
            <a:r>
              <a:rPr lang="en-GB" altLang="ru-RU" sz="2000" b="1" i="1" dirty="0"/>
              <a:t> min</a:t>
            </a:r>
            <a:r>
              <a:rPr lang="en-GB" altLang="ru-RU" sz="2000" b="1" i="1" baseline="-25000" dirty="0"/>
              <a:t>{</a:t>
            </a:r>
            <a:r>
              <a:rPr lang="en-US" altLang="ru-RU" sz="2000" b="1" i="1" baseline="-25000" dirty="0" err="1"/>
              <a:t>wij</a:t>
            </a:r>
            <a:r>
              <a:rPr lang="en-GB" altLang="ru-RU" sz="2000" b="1" i="1" baseline="-25000" dirty="0"/>
              <a:t>} </a:t>
            </a:r>
            <a:endParaRPr lang="en-GB" altLang="ru-RU" sz="2000" b="1" i="1" dirty="0"/>
          </a:p>
        </p:txBody>
      </p:sp>
      <p:sp>
        <p:nvSpPr>
          <p:cNvPr id="9" name="Text Box 13"/>
          <p:cNvSpPr txBox="1">
            <a:spLocks noGrp="1" noChangeArrowheads="1"/>
          </p:cNvSpPr>
          <p:nvPr>
            <p:ph sz="half" idx="1"/>
          </p:nvPr>
        </p:nvSpPr>
        <p:spPr bwMode="auto">
          <a:xfrm>
            <a:off x="257847" y="3726039"/>
            <a:ext cx="1450504" cy="3077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altLang="ru-RU" sz="1400" b="1" i="1" dirty="0"/>
              <a:t>h</a:t>
            </a:r>
            <a:r>
              <a:rPr lang="en-US" altLang="ru-RU" sz="1400" b="1" i="1" baseline="-25000" dirty="0"/>
              <a:t>i</a:t>
            </a:r>
            <a:r>
              <a:rPr lang="en-US" altLang="ru-RU" sz="1400" b="1" i="1" dirty="0"/>
              <a:t>=g(</a:t>
            </a:r>
            <a:r>
              <a:rPr lang="el-GR" altLang="ru-RU" sz="1400" b="1" dirty="0"/>
              <a:t>Σ</a:t>
            </a:r>
            <a:r>
              <a:rPr lang="en-US" altLang="ru-RU" sz="1400" b="1" i="1" baseline="-25000" dirty="0" err="1"/>
              <a:t>j</a:t>
            </a:r>
            <a:r>
              <a:rPr lang="en-US" altLang="ru-RU" sz="1400" b="1" i="1" dirty="0" err="1"/>
              <a:t>w</a:t>
            </a:r>
            <a:r>
              <a:rPr lang="en-US" altLang="ru-RU" sz="1400" b="1" i="1" baseline="-25000" dirty="0" err="1"/>
              <a:t>ij</a:t>
            </a:r>
            <a:r>
              <a:rPr lang="en-US" altLang="ru-RU" sz="1400" b="1" i="1" dirty="0"/>
              <a:t> </a:t>
            </a:r>
            <a:r>
              <a:rPr lang="en-US" altLang="ru-RU" sz="1400" b="1" i="1" dirty="0" err="1"/>
              <a:t>s</a:t>
            </a:r>
            <a:r>
              <a:rPr lang="en-US" altLang="ru-RU" sz="1400" b="1" i="1" baseline="-25000" dirty="0" err="1"/>
              <a:t>j</a:t>
            </a:r>
            <a:r>
              <a:rPr lang="en-US" altLang="ru-RU" sz="1400" b="1" i="1" dirty="0"/>
              <a:t>)</a:t>
            </a:r>
            <a:endParaRPr lang="en-US" altLang="ru-RU" sz="1400" b="1" dirty="0">
              <a:solidFill>
                <a:srgbClr val="0000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Объект 9"/>
              <p:cNvSpPr txBox="1"/>
              <p:nvPr/>
            </p:nvSpPr>
            <p:spPr bwMode="auto">
              <a:xfrm>
                <a:off x="2088860" y="2868631"/>
                <a:ext cx="1681798" cy="60996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rmAutofit fontScale="85000" lnSpcReduction="1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16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16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ru-RU" sz="16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ru-RU" sz="16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𝒈</m:t>
                      </m:r>
                      <m:r>
                        <a:rPr lang="ru-RU" sz="16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nary>
                        <m:naryPr>
                          <m:chr m:val="∑"/>
                          <m:supHide m:val="on"/>
                          <m:ctrlPr>
                            <a:rPr lang="ru-RU" sz="16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ru-RU" sz="16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ru-RU" sz="16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6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ru-RU" sz="16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𝒌𝒋</m:t>
                              </m:r>
                            </m:sub>
                          </m:sSub>
                          <m:sSub>
                            <m:sSubPr>
                              <m:ctrlPr>
                                <a:rPr lang="ru-RU" sz="16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6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ru-RU" sz="16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</m:sSub>
                        </m:e>
                      </m:nary>
                      <m:r>
                        <a:rPr lang="ru-RU" sz="16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1600" b="1" dirty="0"/>
              </a:p>
            </p:txBody>
          </p:sp>
        </mc:Choice>
        <mc:Fallback xmlns="">
          <p:sp>
            <p:nvSpPr>
              <p:cNvPr id="10" name="Объект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088860" y="2868631"/>
                <a:ext cx="1681798" cy="609962"/>
              </a:xfrm>
              <a:prstGeom prst="rect">
                <a:avLst/>
              </a:prstGeom>
              <a:blipFill>
                <a:blip r:embed="rId3"/>
                <a:stretch>
                  <a:fillRect t="-117000" r="-34420" b="-169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/>
          <p:cNvSpPr txBox="1"/>
          <p:nvPr/>
        </p:nvSpPr>
        <p:spPr>
          <a:xfrm>
            <a:off x="3945750" y="3072011"/>
            <a:ext cx="8161300" cy="1754316"/>
          </a:xfrm>
          <a:prstGeom prst="rect">
            <a:avLst/>
          </a:prstGeom>
          <a:noFill/>
        </p:spPr>
        <p:txBody>
          <a:bodyPr wrap="square" lIns="91429" tIns="45715" rIns="91429" bIns="45715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Т.о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. надо решать систему из 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15 уравнений 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с 15 неизвестными значениями весов </a:t>
            </a:r>
            <a:r>
              <a:rPr kumimoji="0" lang="en-US" altLang="ru-RU" sz="18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w</a:t>
            </a:r>
            <a:r>
              <a:rPr kumimoji="0" lang="en-US" altLang="ru-RU" sz="1800" b="1" i="1" u="none" strike="noStrike" kern="1200" cap="none" spc="0" normalizeH="0" baseline="-2500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ij</a:t>
            </a:r>
            <a:r>
              <a:rPr kumimoji="0" lang="en-US" altLang="ru-RU" sz="18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</a:t>
            </a:r>
            <a:r>
              <a:rPr kumimoji="0" lang="en-US" altLang="ru-RU" sz="18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w</a:t>
            </a:r>
            <a:r>
              <a:rPr kumimoji="0" lang="en-US" altLang="ru-RU" sz="1800" b="1" i="1" u="none" strike="noStrike" kern="1200" cap="none" spc="0" normalizeH="0" baseline="-2500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jk</a:t>
            </a:r>
            <a:r>
              <a:rPr kumimoji="0" lang="ru-RU" altLang="ru-RU" sz="18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</a:t>
            </a:r>
            <a:r>
              <a:rPr kumimoji="0" lang="ru-RU" altLang="ru-RU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, </a:t>
            </a:r>
            <a:r>
              <a:rPr kumimoji="0" lang="ru-RU" altLang="ru-RU" sz="18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для чего требуется дифференцируемость активационной функции </a:t>
            </a:r>
            <a:r>
              <a:rPr kumimoji="0" lang="en-US" altLang="ru-RU" sz="18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g(x)</a:t>
            </a:r>
            <a:r>
              <a:rPr kumimoji="0" lang="ru-RU" altLang="ru-RU" sz="18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,</a:t>
            </a:r>
            <a:r>
              <a:rPr kumimoji="0" lang="en-US" altLang="ru-RU" sz="18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</a:t>
            </a:r>
            <a:r>
              <a:rPr kumimoji="0" lang="ru-RU" altLang="ru-RU" sz="18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определяющей 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0" lang="ru-RU" altLang="ru-RU" sz="18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выход каждого </a:t>
            </a:r>
            <a:r>
              <a:rPr lang="ru-RU" altLang="ru-RU" dirty="0">
                <a:solidFill>
                  <a:srgbClr val="000000"/>
                </a:solidFill>
                <a:latin typeface="Arial" charset="0"/>
              </a:rPr>
              <a:t>нейрона. Выбор сигмоидальной функции</a:t>
            </a:r>
            <a:endParaRPr kumimoji="0" lang="ru-RU" altLang="ru-RU" sz="18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alt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</a:t>
            </a:r>
            <a:r>
              <a:rPr kumimoji="0" lang="ru-RU" altLang="ru-RU" sz="7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 </a:t>
            </a:r>
            <a:r>
              <a:rPr kumimoji="0" lang="ru-RU" alt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                  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altLang="ru-RU" sz="18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обеспечивает к тому же </a:t>
            </a:r>
            <a:r>
              <a:rPr kumimoji="0" lang="ru-RU" alt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простое выражение и для ее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84837" y="1760605"/>
            <a:ext cx="1945629" cy="369322"/>
          </a:xfrm>
          <a:prstGeom prst="rect">
            <a:avLst/>
          </a:prstGeom>
          <a:noFill/>
        </p:spPr>
        <p:txBody>
          <a:bodyPr wrap="square" lIns="91429" tIns="45715" rIns="91429" bIns="45715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Всего 15 весов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5011" y="2323635"/>
            <a:ext cx="359653" cy="584765"/>
          </a:xfrm>
          <a:prstGeom prst="rect">
            <a:avLst/>
          </a:prstGeom>
          <a:noFill/>
        </p:spPr>
        <p:txBody>
          <a:bodyPr wrap="square" lIns="91429" tIns="45715" rIns="91429" bIns="45715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X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y</a:t>
            </a:r>
            <a:endParaRPr kumimoji="0" lang="ru-RU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15"/>
              <p:cNvSpPr/>
              <p:nvPr/>
            </p:nvSpPr>
            <p:spPr>
              <a:xfrm>
                <a:off x="8969157" y="2750030"/>
                <a:ext cx="1281003" cy="768790"/>
              </a:xfrm>
              <a:prstGeom prst="rect">
                <a:avLst/>
              </a:prstGeom>
            </p:spPr>
            <p:txBody>
              <a:bodyPr wrap="square" lIns="91429" tIns="45715" rIns="91429" bIns="45715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ru-RU" sz="20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sz="20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+mn-cs"/>
                            </a:rPr>
                            <m:t>𝝏</m:t>
                          </m:r>
                          <m:r>
                            <a:rPr kumimoji="0" lang="en-US" sz="20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+mn-cs"/>
                            </a:rPr>
                            <m:t>𝑬</m:t>
                          </m:r>
                        </m:num>
                        <m:den>
                          <m:r>
                            <a:rPr kumimoji="0" lang="en-US" sz="20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+mn-cs"/>
                            </a:rPr>
                            <m:t>𝝏</m:t>
                          </m:r>
                          <m:sSub>
                            <m:sSubPr>
                              <m:ctrlPr>
                                <a:rPr kumimoji="0" lang="ru-RU" sz="20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20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/>
                                  <a:ea typeface="+mn-ea"/>
                                  <a:cs typeface="+mn-cs"/>
                                </a:rPr>
                                <m:t>𝒘</m:t>
                              </m:r>
                            </m:e>
                            <m:sub>
                              <m:r>
                                <a:rPr kumimoji="0" lang="en-US" sz="20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/>
                                  <a:ea typeface="+mn-ea"/>
                                  <a:cs typeface="+mn-cs"/>
                                </a:rPr>
                                <m:t>𝒊𝒋</m:t>
                              </m:r>
                            </m:sub>
                          </m:sSub>
                        </m:den>
                      </m:f>
                      <m:r>
                        <a:rPr kumimoji="0" lang="en-US" sz="20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US" sz="20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/>
                          <a:ea typeface="+mn-ea"/>
                          <a:cs typeface="+mn-cs"/>
                        </a:rPr>
                        <m:t>𝟎</m:t>
                      </m:r>
                    </m:oMath>
                  </m:oMathPara>
                </a14:m>
                <a:endParaRPr kumimoji="0" lang="ru-RU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6" name="Прямоугольник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9157" y="2750030"/>
                <a:ext cx="1281003" cy="76879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/>
          <p:cNvSpPr txBox="1"/>
          <p:nvPr/>
        </p:nvSpPr>
        <p:spPr>
          <a:xfrm>
            <a:off x="78041" y="5375282"/>
            <a:ext cx="10338439" cy="923320"/>
          </a:xfrm>
          <a:prstGeom prst="rect">
            <a:avLst/>
          </a:prstGeom>
          <a:noFill/>
        </p:spPr>
        <p:txBody>
          <a:bodyPr wrap="square" lIns="91429" tIns="45715" rIns="91429" bIns="45715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0" lang="ru-RU" alt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для скрытого слоя -                                                  </a:t>
            </a:r>
            <a:r>
              <a:rPr lang="ru-RU" altLang="ru-RU" b="1" dirty="0">
                <a:solidFill>
                  <a:srgbClr val="000000"/>
                </a:solidFill>
                <a:latin typeface="Arial" charset="0"/>
              </a:rPr>
              <a:t>, где </a:t>
            </a:r>
            <a:r>
              <a:rPr lang="en-US" altLang="ru-RU" b="1" i="1" dirty="0">
                <a:solidFill>
                  <a:srgbClr val="000000"/>
                </a:solidFill>
                <a:latin typeface="Arial" charset="0"/>
              </a:rPr>
              <a:t>η </a:t>
            </a:r>
            <a:r>
              <a:rPr lang="ru-RU" altLang="ru-RU" b="1" dirty="0">
                <a:solidFill>
                  <a:srgbClr val="000000"/>
                </a:solidFill>
                <a:latin typeface="Arial" charset="0"/>
              </a:rPr>
              <a:t> - параметр скорости обучения.</a:t>
            </a:r>
            <a:r>
              <a:rPr lang="ru-RU" altLang="ru-RU" b="1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 </a:t>
            </a:r>
            <a:r>
              <a:rPr lang="ru-RU" altLang="ru-RU" b="1" dirty="0">
                <a:solidFill>
                  <a:srgbClr val="000000"/>
                </a:solidFill>
                <a:latin typeface="Arial" charset="0"/>
              </a:rPr>
              <a:t>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alt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Сеть считается обученной, когда в эпохе обучения </a:t>
            </a:r>
            <a:r>
              <a:rPr kumimoji="0" lang="en-US" altLang="ru-RU" sz="18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t</a:t>
            </a:r>
            <a:r>
              <a:rPr kumimoji="0" lang="en-US" alt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</a:t>
            </a:r>
            <a:r>
              <a:rPr kumimoji="0" lang="ru-RU" alt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максимальная ошибка обучения </a:t>
            </a:r>
            <a:endParaRPr kumimoji="0" lang="en-US" altLang="ru-RU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altLang="ru-RU" sz="18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Е=</a:t>
            </a:r>
            <a:r>
              <a:rPr kumimoji="0" lang="en-US" altLang="ru-RU" sz="18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max</a:t>
            </a:r>
            <a:r>
              <a:rPr kumimoji="0" lang="ru-RU" altLang="ru-RU" sz="18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</a:t>
            </a:r>
            <a:r>
              <a:rPr kumimoji="0" lang="en-US" altLang="ru-RU" sz="1800" b="1" i="1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t</a:t>
            </a:r>
            <a:r>
              <a:rPr kumimoji="0" lang="ru-RU" altLang="ru-RU" sz="1800" b="1" i="1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,</a:t>
            </a:r>
            <a:r>
              <a:rPr kumimoji="0" lang="en-US" altLang="ru-RU" sz="1800" b="1" i="1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j</a:t>
            </a:r>
            <a:r>
              <a:rPr kumimoji="0" lang="ru-RU" altLang="ru-RU" sz="18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|</a:t>
            </a:r>
            <a:r>
              <a:rPr kumimoji="0" lang="en-US" altLang="ru-RU" sz="18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y</a:t>
            </a:r>
            <a:r>
              <a:rPr kumimoji="0" lang="ru-RU" altLang="ru-RU" sz="18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</a:t>
            </a:r>
            <a:r>
              <a:rPr kumimoji="0" lang="en-US" altLang="ru-RU" sz="1800" b="1" i="1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t</a:t>
            </a:r>
            <a:r>
              <a:rPr kumimoji="0" lang="ru-RU" altLang="ru-RU" sz="1800" b="1" i="1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,</a:t>
            </a:r>
            <a:r>
              <a:rPr kumimoji="0" lang="en-US" altLang="ru-RU" sz="1800" b="1" i="1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j</a:t>
            </a:r>
            <a:r>
              <a:rPr kumimoji="0" lang="ru-RU" alt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</a:t>
            </a:r>
            <a:r>
              <a:rPr kumimoji="0" lang="ru-RU" altLang="ru-RU" sz="18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–</a:t>
            </a:r>
            <a:r>
              <a:rPr kumimoji="0" lang="en-US" altLang="ru-RU" sz="18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z</a:t>
            </a:r>
            <a:r>
              <a:rPr kumimoji="0" lang="ru-RU" altLang="ru-RU" sz="18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</a:t>
            </a:r>
            <a:r>
              <a:rPr kumimoji="0" lang="en-US" altLang="ru-RU" sz="1800" b="1" i="1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t</a:t>
            </a:r>
            <a:r>
              <a:rPr kumimoji="0" lang="ru-RU" altLang="ru-RU" sz="1800" b="1" i="1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,</a:t>
            </a:r>
            <a:r>
              <a:rPr kumimoji="0" lang="en-US" altLang="ru-RU" sz="1800" b="1" i="1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j</a:t>
            </a:r>
            <a:r>
              <a:rPr kumimoji="0" lang="ru-RU" altLang="ru-RU" sz="18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|</a:t>
            </a:r>
            <a:r>
              <a:rPr kumimoji="0" lang="ru-RU" alt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уменьшится до заданной точности. </a:t>
            </a:r>
          </a:p>
        </p:txBody>
      </p:sp>
      <p:graphicFrame>
        <p:nvGraphicFramePr>
          <p:cNvPr id="12" name="Объект 11"/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3228860420"/>
              </p:ext>
            </p:extLst>
          </p:nvPr>
        </p:nvGraphicFramePr>
        <p:xfrm>
          <a:off x="10140271" y="4030310"/>
          <a:ext cx="1442129" cy="6716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926698" imgH="393529" progId="Equation.DSMT4">
                  <p:embed/>
                </p:oleObj>
              </mc:Choice>
              <mc:Fallback>
                <p:oleObj name="Equation" r:id="rId5" imgW="926698" imgH="393529" progId="Equation.DSMT4">
                  <p:embed/>
                  <p:pic>
                    <p:nvPicPr>
                      <p:cNvPr id="12" name="Объект 11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140271" y="4030310"/>
                        <a:ext cx="1442129" cy="67163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0" y="4723393"/>
            <a:ext cx="12192000" cy="726599"/>
          </a:xfrm>
          <a:prstGeom prst="rect">
            <a:avLst/>
          </a:prstGeom>
          <a:noFill/>
        </p:spPr>
        <p:txBody>
          <a:bodyPr wrap="square" lIns="91429" tIns="45715" rIns="91429" bIns="45715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alt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производных</a:t>
            </a:r>
            <a:r>
              <a:rPr kumimoji="0" lang="ru-RU" alt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,                                      )</a:t>
            </a:r>
            <a:r>
              <a:rPr kumimoji="0" lang="ru-RU" alt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 , входящих в формулы для итеративной (по эпохам обучения) </a:t>
            </a:r>
            <a:r>
              <a:rPr kumimoji="0" lang="ru-RU" alt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подстройки весов</a:t>
            </a:r>
            <a:r>
              <a:rPr kumimoji="0" lang="ru-RU" alt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. Для весов выходного слоя имеем </a:t>
            </a:r>
            <a:endParaRPr kumimoji="0" lang="ru-RU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graphicFrame>
        <p:nvGraphicFramePr>
          <p:cNvPr id="19" name="Объект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3491276"/>
              </p:ext>
            </p:extLst>
          </p:nvPr>
        </p:nvGraphicFramePr>
        <p:xfrm>
          <a:off x="6343310" y="5079067"/>
          <a:ext cx="3095625" cy="4129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2476500" imgH="381000" progId="Equation.DSMT4">
                  <p:embed/>
                </p:oleObj>
              </mc:Choice>
              <mc:Fallback>
                <p:oleObj name="Equation" r:id="rId7" imgW="2476500" imgH="381000" progId="Equation.DSMT4">
                  <p:embed/>
                  <p:pic>
                    <p:nvPicPr>
                      <p:cNvPr id="19" name="Объект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43310" y="5079067"/>
                        <a:ext cx="3095625" cy="41298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Объект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25121541"/>
              </p:ext>
            </p:extLst>
          </p:nvPr>
        </p:nvGraphicFramePr>
        <p:xfrm>
          <a:off x="2651224" y="5375282"/>
          <a:ext cx="2958376" cy="5150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2717800" imgH="469900" progId="Equation.DSMT4">
                  <p:embed/>
                </p:oleObj>
              </mc:Choice>
              <mc:Fallback>
                <p:oleObj name="Equation" r:id="rId9" imgW="2717800" imgH="469900" progId="Equation.DSMT4">
                  <p:embed/>
                  <p:pic>
                    <p:nvPicPr>
                      <p:cNvPr id="20" name="Объект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51224" y="5375282"/>
                        <a:ext cx="2958376" cy="51508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Дата 7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340F4B9-2044-474A-918B-1D49990ECDD4}" type="datetime1">
              <a:rPr kumimoji="0" lang="ru-RU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26.02.2023</a:t>
            </a:fld>
            <a:endParaRPr kumimoji="0" lang="ru-RU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1" name="Нижний колонтитул 10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Ососков Г.А. Машинное обучение</a:t>
            </a:r>
          </a:p>
        </p:txBody>
      </p:sp>
      <p:sp>
        <p:nvSpPr>
          <p:cNvPr id="21" name="Номер слайда 2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8250E39-18FE-45A2-A9F7-DB9C62EA7E6B}" type="slidenum">
              <a:rPr kumimoji="0" lang="ru-RU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ru-RU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3A85AA0-E643-740A-BE56-D74B657DB39A}"/>
              </a:ext>
            </a:extLst>
          </p:cNvPr>
          <p:cNvPicPr/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081" y="470784"/>
            <a:ext cx="1298884" cy="1302353"/>
          </a:xfrm>
          <a:prstGeom prst="rect">
            <a:avLst/>
          </a:prstGeom>
          <a:noFill/>
          <a:ln>
            <a:noFill/>
          </a:ln>
        </p:spPr>
      </p:pic>
      <p:pic>
        <p:nvPicPr>
          <p:cNvPr id="498727" name="Picture 39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4788" y="4824458"/>
            <a:ext cx="2242214" cy="307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D64A3B1-4067-7399-B11A-FAC929CA893F}"/>
              </a:ext>
            </a:extLst>
          </p:cNvPr>
          <p:cNvSpPr txBox="1"/>
          <p:nvPr/>
        </p:nvSpPr>
        <p:spPr>
          <a:xfrm>
            <a:off x="1591028" y="574240"/>
            <a:ext cx="10371892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b="1" u="sng" dirty="0">
                <a:solidFill>
                  <a:srgbClr val="C00000"/>
                </a:solidFill>
              </a:rPr>
              <a:t>Простой пример: </a:t>
            </a:r>
            <a:r>
              <a:rPr lang="ru-RU" sz="1800" b="1" dirty="0">
                <a:solidFill>
                  <a:srgbClr val="0000FF"/>
                </a:solidFill>
              </a:rPr>
              <a:t>обучить сеть определять, где точка, - внутри круга или вне него. </a:t>
            </a:r>
            <a:r>
              <a:rPr lang="ru-RU" sz="1800" b="1" dirty="0">
                <a:solidFill>
                  <a:schemeClr val="tx1"/>
                </a:solidFill>
              </a:rPr>
              <a:t>О</a:t>
            </a:r>
            <a:r>
              <a:rPr lang="ru-RU" sz="1800" dirty="0"/>
              <a:t>бучающая выборка из 1000 троек чисел: на вход сети подают по 3 числа</a:t>
            </a:r>
            <a:r>
              <a:rPr lang="en-US" sz="1800" dirty="0"/>
              <a:t> </a:t>
            </a:r>
            <a:r>
              <a:rPr lang="ru-RU" sz="1800" dirty="0"/>
              <a:t>(</a:t>
            </a:r>
            <a:r>
              <a:rPr lang="en-US" sz="1800" dirty="0"/>
              <a:t>X</a:t>
            </a:r>
            <a:r>
              <a:rPr lang="ru-RU" sz="1800" dirty="0"/>
              <a:t>,</a:t>
            </a:r>
            <a:r>
              <a:rPr lang="en-US" sz="1800" dirty="0"/>
              <a:t>Y, Z</a:t>
            </a:r>
            <a:r>
              <a:rPr lang="ru-RU" sz="1800" dirty="0"/>
              <a:t>) :  </a:t>
            </a:r>
          </a:p>
          <a:p>
            <a:r>
              <a:rPr lang="ru-RU" sz="1800" dirty="0"/>
              <a:t>координаты точки </a:t>
            </a:r>
            <a:r>
              <a:rPr lang="en-US" sz="1800" dirty="0"/>
              <a:t>X,Y </a:t>
            </a:r>
            <a:r>
              <a:rPr lang="ru-RU" sz="1800" dirty="0"/>
              <a:t>и признак </a:t>
            </a:r>
            <a:r>
              <a:rPr lang="en-US" sz="1800" dirty="0"/>
              <a:t>Z </a:t>
            </a:r>
            <a:r>
              <a:rPr lang="ru-RU" sz="1800" dirty="0"/>
              <a:t>(</a:t>
            </a:r>
            <a:r>
              <a:rPr lang="en-US" sz="1800" dirty="0"/>
              <a:t>Z </a:t>
            </a:r>
            <a:r>
              <a:rPr lang="ru-RU" sz="1800" dirty="0"/>
              <a:t>=1 - внутри круга или </a:t>
            </a:r>
            <a:r>
              <a:rPr lang="en-US" sz="1800" dirty="0"/>
              <a:t>Z </a:t>
            </a:r>
            <a:r>
              <a:rPr lang="ru-RU" sz="1800" dirty="0"/>
              <a:t>=0 – вне его). </a:t>
            </a:r>
          </a:p>
          <a:p>
            <a:r>
              <a:rPr lang="ru-RU" b="1" dirty="0">
                <a:solidFill>
                  <a:srgbClr val="C00000"/>
                </a:solidFill>
              </a:rPr>
              <a:t>Решение: </a:t>
            </a:r>
            <a:r>
              <a:rPr lang="ru-RU" b="1" dirty="0">
                <a:solidFill>
                  <a:srgbClr val="0000FF"/>
                </a:solidFill>
              </a:rPr>
              <a:t>ИНС с одним скрытым слоем из 5 нейронов, два входных и один выходной</a:t>
            </a:r>
          </a:p>
        </p:txBody>
      </p:sp>
    </p:spTree>
    <p:extLst>
      <p:ext uri="{BB962C8B-B14F-4D97-AF65-F5344CB8AC3E}">
        <p14:creationId xmlns:p14="http://schemas.microsoft.com/office/powerpoint/2010/main" val="25397003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524000" y="4401"/>
            <a:ext cx="9144000" cy="688297"/>
          </a:xfrm>
        </p:spPr>
        <p:txBody>
          <a:bodyPr/>
          <a:lstStyle/>
          <a:p>
            <a:r>
              <a:rPr lang="ru-RU" sz="2800" b="1" dirty="0">
                <a:solidFill>
                  <a:srgbClr val="0000FF"/>
                </a:solidFill>
              </a:rPr>
              <a:t>Проблемы минимизации функции ошибки сети</a:t>
            </a:r>
            <a:endParaRPr lang="ru-RU" sz="2800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3359695" y="589799"/>
            <a:ext cx="8761483" cy="2563303"/>
          </a:xfrm>
        </p:spPr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ru-RU" sz="1800" b="1" dirty="0"/>
              <a:t>Обычный метод решения - </a:t>
            </a:r>
            <a:r>
              <a:rPr lang="ru-RU" sz="1800" b="1" dirty="0" err="1">
                <a:solidFill>
                  <a:srgbClr val="C00000"/>
                </a:solidFill>
              </a:rPr>
              <a:t>антиградиентный</a:t>
            </a:r>
            <a:r>
              <a:rPr lang="ru-RU" sz="1800" b="1" dirty="0">
                <a:solidFill>
                  <a:srgbClr val="C00000"/>
                </a:solidFill>
              </a:rPr>
              <a:t> спуск </a:t>
            </a:r>
            <a:r>
              <a:rPr lang="ru-RU" sz="1800" b="1" dirty="0"/>
              <a:t>Итеративные алгоритмы поиска минимума многомерной функции методом наискорейшего спуска требуют:</a:t>
            </a:r>
          </a:p>
          <a:p>
            <a:pPr marL="457147" indent="-457147">
              <a:spcBef>
                <a:spcPts val="0"/>
              </a:spcBef>
              <a:buFont typeface="+mj-lt"/>
              <a:buAutoNum type="arabicPeriod"/>
            </a:pPr>
            <a:r>
              <a:rPr lang="ru-RU" sz="1800" b="1" dirty="0"/>
              <a:t>Удачного выбора начального приближения. </a:t>
            </a:r>
            <a:endParaRPr lang="en-US" sz="1800" b="1" dirty="0"/>
          </a:p>
          <a:p>
            <a:pPr marL="0" indent="0">
              <a:spcBef>
                <a:spcPts val="0"/>
              </a:spcBef>
              <a:buNone/>
            </a:pPr>
            <a:r>
              <a:rPr lang="en-US" sz="2000" dirty="0"/>
              <a:t>    </a:t>
            </a:r>
            <a:r>
              <a:rPr lang="ru-RU" sz="1800" dirty="0"/>
              <a:t>Интервал выбора начальных значений </a:t>
            </a:r>
            <a:r>
              <a:rPr lang="en-US" sz="1800" b="1" i="1" dirty="0"/>
              <a:t>w</a:t>
            </a:r>
            <a:r>
              <a:rPr lang="ru-RU" sz="1800" b="1" i="1" baseline="30000" dirty="0"/>
              <a:t>0</a:t>
            </a:r>
            <a:r>
              <a:rPr lang="en-US" sz="1800" b="1" i="1" baseline="-25000" dirty="0" err="1"/>
              <a:t>ij</a:t>
            </a:r>
            <a:r>
              <a:rPr lang="en-US" sz="1800" b="1" i="1" dirty="0"/>
              <a:t> ,w</a:t>
            </a:r>
            <a:r>
              <a:rPr lang="ru-RU" sz="1800" b="1" i="1" baseline="30000" dirty="0"/>
              <a:t>0</a:t>
            </a:r>
            <a:r>
              <a:rPr lang="en-US" sz="1800" b="1" i="1" baseline="-25000" dirty="0" err="1"/>
              <a:t>jk</a:t>
            </a:r>
            <a:r>
              <a:rPr lang="ru-RU" sz="1800" b="1" i="1" baseline="-25000" dirty="0"/>
              <a:t> </a:t>
            </a:r>
            <a:r>
              <a:rPr lang="ru-RU" sz="1800" b="1" dirty="0"/>
              <a:t> </a:t>
            </a:r>
            <a:r>
              <a:rPr lang="ru-RU" sz="1800" dirty="0"/>
              <a:t>нельзя брать произвольным, он должен соответствовать задаче. </a:t>
            </a:r>
          </a:p>
          <a:p>
            <a:pPr marL="0" indent="0">
              <a:spcBef>
                <a:spcPts val="0"/>
              </a:spcBef>
              <a:buNone/>
            </a:pPr>
            <a:r>
              <a:rPr lang="ru-RU" sz="1800" dirty="0"/>
              <a:t>2. </a:t>
            </a:r>
            <a:r>
              <a:rPr lang="ru-RU" sz="1800" b="1" dirty="0"/>
              <a:t>Оптимального выбора шага по параметрам или скорости сходимости </a:t>
            </a:r>
            <a:r>
              <a:rPr lang="de-DE" sz="1800" b="1" i="1" dirty="0"/>
              <a:t>η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800" b="1" dirty="0"/>
              <a:t>3.</a:t>
            </a:r>
            <a:r>
              <a:rPr lang="ru-RU" sz="1800" b="1" dirty="0"/>
              <a:t> Выбора функции ошибки нейросети</a:t>
            </a:r>
            <a:r>
              <a:rPr lang="ru-RU" sz="1800" b="1" dirty="0">
                <a:solidFill>
                  <a:srgbClr val="C00000"/>
                </a:solidFill>
              </a:rPr>
              <a:t>,</a:t>
            </a:r>
            <a:r>
              <a:rPr lang="en-US" sz="1800" b="1" dirty="0">
                <a:solidFill>
                  <a:srgbClr val="C00000"/>
                </a:solidFill>
              </a:rPr>
              <a:t> </a:t>
            </a:r>
            <a:r>
              <a:rPr lang="ru-RU" sz="1800" b="1" dirty="0">
                <a:solidFill>
                  <a:srgbClr val="C00000"/>
                </a:solidFill>
              </a:rPr>
              <a:t>адекватную решаемой задаче.</a:t>
            </a:r>
          </a:p>
          <a:p>
            <a:pPr marL="0" indent="0">
              <a:spcBef>
                <a:spcPts val="0"/>
              </a:spcBef>
              <a:buNone/>
            </a:pPr>
            <a:r>
              <a:rPr lang="ru-RU" sz="1800" b="1" dirty="0"/>
              <a:t>4. Оптимального выбора алгоритма минимизации функции ошибки</a:t>
            </a:r>
            <a:endParaRPr lang="ru-RU" sz="1800" dirty="0"/>
          </a:p>
        </p:txBody>
      </p:sp>
      <p:sp>
        <p:nvSpPr>
          <p:cNvPr id="5" name="Объект 4"/>
          <p:cNvSpPr>
            <a:spLocks noGrp="1"/>
          </p:cNvSpPr>
          <p:nvPr>
            <p:ph sz="quarter" idx="3"/>
          </p:nvPr>
        </p:nvSpPr>
        <p:spPr>
          <a:xfrm>
            <a:off x="61074" y="3322975"/>
            <a:ext cx="6586917" cy="2278328"/>
          </a:xfrm>
        </p:spPr>
        <p:txBody>
          <a:bodyPr/>
          <a:lstStyle/>
          <a:p>
            <a:pPr marL="0" indent="0">
              <a:buNone/>
            </a:pPr>
            <a:r>
              <a:rPr lang="ru-RU" sz="1800" b="1" u="sng" dirty="0">
                <a:solidFill>
                  <a:srgbClr val="1A0AEC"/>
                </a:solidFill>
              </a:rPr>
              <a:t>Проблема переобучения </a:t>
            </a:r>
            <a:r>
              <a:rPr lang="en-US" sz="1800" b="1" u="sng" dirty="0">
                <a:solidFill>
                  <a:srgbClr val="1A0AEC"/>
                </a:solidFill>
              </a:rPr>
              <a:t>– overfitting</a:t>
            </a:r>
            <a:r>
              <a:rPr lang="ru-RU" sz="1800" dirty="0"/>
              <a:t>, когда ИНС с переизбытком скрытых нейронов выучивает весь набор данных, и ошибка обучения близка к 0, но знания модели не могут быть обобщены на новые данные, поэтому ошибка тестирования обычно очень высокая.</a:t>
            </a:r>
            <a:endParaRPr lang="en-US" sz="1800" dirty="0"/>
          </a:p>
          <a:p>
            <a:pPr marL="0" indent="0">
              <a:buNone/>
            </a:pPr>
            <a:r>
              <a:rPr lang="ru-RU" sz="1800" b="1" u="sng" dirty="0">
                <a:solidFill>
                  <a:srgbClr val="0000FF"/>
                </a:solidFill>
              </a:rPr>
              <a:t>Решение:</a:t>
            </a:r>
            <a:r>
              <a:rPr lang="ru-RU" sz="1800" dirty="0"/>
              <a:t> сравнивать значения ошибки сети при обучении и тестировании. Остановить обучение, когда эти значения разойдутся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0"/>
          </p:nvPr>
        </p:nvSpPr>
        <p:spPr>
          <a:xfrm>
            <a:off x="4602997" y="6388100"/>
            <a:ext cx="3464024" cy="476250"/>
          </a:xfrm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Ососков</a:t>
            </a:r>
            <a:r>
              <a:rPr kumimoji="0" lang="ru-RU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Г.А. Машинное обучение</a:t>
            </a: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8250E39-18FE-45A2-A9F7-DB9C62EA7E6B}" type="slidenum">
              <a:rPr kumimoji="0" lang="ru-RU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ru-RU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8" name="Дата 7"/>
          <p:cNvSpPr>
            <a:spLocks noGrp="1"/>
          </p:cNvSpPr>
          <p:nvPr>
            <p:ph type="dt" sz="half" idx="12"/>
          </p:nvPr>
        </p:nvSpPr>
        <p:spPr>
          <a:xfrm>
            <a:off x="609600" y="6525343"/>
            <a:ext cx="2844800" cy="196131"/>
          </a:xfr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C276081-2AD6-486A-BDFB-7AED1CE29893}" type="datetime1">
              <a:rPr kumimoji="0" lang="ru-RU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26.02.2023</a:t>
            </a:fld>
            <a:endParaRPr kumimoji="0" lang="ru-RU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20" y="506243"/>
            <a:ext cx="3072851" cy="2823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6731260" y="5405589"/>
            <a:ext cx="5311164" cy="307766"/>
          </a:xfrm>
          <a:prstGeom prst="rect">
            <a:avLst/>
          </a:prstGeom>
          <a:noFill/>
        </p:spPr>
        <p:txBody>
          <a:bodyPr wrap="square" lIns="91429" tIns="45715" rIns="91429" bIns="45715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Правильная классификация                            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overfitting</a:t>
            </a:r>
            <a:r>
              <a:rPr kumimoji="0" lang="ru-RU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         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2FBB9AD-E040-7F8C-69D6-A8845BECD9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3000" y="3153102"/>
            <a:ext cx="5447684" cy="233614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5B6D5F7-02D9-F637-C3F9-3E64103148F2}"/>
              </a:ext>
            </a:extLst>
          </p:cNvPr>
          <p:cNvSpPr txBox="1"/>
          <p:nvPr/>
        </p:nvSpPr>
        <p:spPr>
          <a:xfrm>
            <a:off x="149576" y="5713355"/>
            <a:ext cx="112750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>
                <a:solidFill>
                  <a:srgbClr val="C00000"/>
                </a:solidFill>
              </a:rPr>
              <a:t>Возникает еще много проблем при обучении ИНС, о них будет сказано в дальнейшем </a:t>
            </a:r>
          </a:p>
        </p:txBody>
      </p:sp>
    </p:spTree>
    <p:extLst>
      <p:ext uri="{BB962C8B-B14F-4D97-AF65-F5344CB8AC3E}">
        <p14:creationId xmlns:p14="http://schemas.microsoft.com/office/powerpoint/2010/main" val="9315160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Rectangle 2"/>
          <p:cNvSpPr>
            <a:spLocks noGrp="1" noChangeArrowheads="1"/>
          </p:cNvSpPr>
          <p:nvPr>
            <p:ph type="title"/>
          </p:nvPr>
        </p:nvSpPr>
        <p:spPr>
          <a:xfrm>
            <a:off x="911424" y="188641"/>
            <a:ext cx="10670976" cy="620713"/>
          </a:xfrm>
        </p:spPr>
        <p:txBody>
          <a:bodyPr/>
          <a:lstStyle/>
          <a:p>
            <a:pPr algn="l" eaLnBrk="1" hangingPunct="1"/>
            <a:r>
              <a:rPr lang="ru-RU" altLang="ru-RU" sz="3600" b="1" dirty="0">
                <a:solidFill>
                  <a:srgbClr val="0000FF"/>
                </a:solidFill>
              </a:rPr>
              <a:t>Почему ИНС так востребованы в физике </a:t>
            </a:r>
          </a:p>
        </p:txBody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1344" y="836712"/>
            <a:ext cx="11881320" cy="5616624"/>
          </a:xfrm>
        </p:spPr>
        <p:txBody>
          <a:bodyPr/>
          <a:lstStyle/>
          <a:p>
            <a:pPr marL="0" indent="0">
              <a:buNone/>
            </a:pPr>
            <a:r>
              <a:rPr lang="ru-RU" sz="2000" b="1" dirty="0"/>
              <a:t>Нейросети с их способностью к обучению и самообучению явились весьма эффективным средством решения многих экспериментальных задач, так что </a:t>
            </a:r>
            <a:r>
              <a:rPr lang="ru-RU" sz="2000" b="1" u="sng" dirty="0">
                <a:solidFill>
                  <a:srgbClr val="C00000"/>
                </a:solidFill>
              </a:rPr>
              <a:t>физики уже с 1988 года накопили большой опыт в применении ИНС</a:t>
            </a:r>
            <a:r>
              <a:rPr lang="ru-RU" sz="2000" b="1" dirty="0"/>
              <a:t> во многих экспериментах для распознавания изображений, траекторий элементарных частиц и проверки физических гипотез.</a:t>
            </a:r>
          </a:p>
          <a:p>
            <a:pPr marL="0" indent="0">
              <a:buNone/>
            </a:pPr>
            <a:r>
              <a:rPr lang="ru-RU" sz="2000" b="1" dirty="0"/>
              <a:t>В физике были  особенно популярны, в частности, МСП. Именно физики написали в 80-х программный </a:t>
            </a:r>
            <a:r>
              <a:rPr lang="ru-RU" sz="2000" b="1" dirty="0" err="1"/>
              <a:t>нейропакет</a:t>
            </a:r>
            <a:r>
              <a:rPr lang="ru-RU" sz="2000" b="1" dirty="0"/>
              <a:t> </a:t>
            </a:r>
            <a:r>
              <a:rPr lang="en-US" sz="2000" b="1" dirty="0" err="1"/>
              <a:t>JetNet</a:t>
            </a:r>
            <a:r>
              <a:rPr lang="en-US" sz="2000" b="1" dirty="0"/>
              <a:t> </a:t>
            </a:r>
            <a:r>
              <a:rPr lang="ru-RU" sz="2000" b="1" dirty="0"/>
              <a:t>и были одними из первых пользователей </a:t>
            </a:r>
            <a:r>
              <a:rPr lang="ru-RU" sz="2000" b="1" dirty="0" err="1"/>
              <a:t>нейрочипов</a:t>
            </a:r>
            <a:r>
              <a:rPr lang="ru-RU" sz="2000" b="1" dirty="0"/>
              <a:t>.</a:t>
            </a:r>
          </a:p>
          <a:p>
            <a:pPr marL="0" indent="0">
              <a:buNone/>
            </a:pPr>
            <a:r>
              <a:rPr lang="ru-RU" sz="2000" b="1" dirty="0"/>
              <a:t>Причины:</a:t>
            </a:r>
          </a:p>
          <a:p>
            <a:pPr lvl="0"/>
            <a:r>
              <a:rPr lang="ru-RU" sz="2000" b="1" dirty="0"/>
              <a:t>возможность  </a:t>
            </a:r>
            <a:r>
              <a:rPr lang="ru-RU" sz="2000" b="1" dirty="0" err="1"/>
              <a:t>монте-карловской</a:t>
            </a:r>
            <a:r>
              <a:rPr lang="ru-RU" sz="2000" b="1" dirty="0"/>
              <a:t> генерации обучающей выборки любой требуемой длины на основе современной физической теории ;</a:t>
            </a:r>
          </a:p>
          <a:p>
            <a:pPr lvl="0"/>
            <a:r>
              <a:rPr lang="ru-RU" sz="2000" b="1" dirty="0"/>
              <a:t>появление в то время на рынке </a:t>
            </a:r>
            <a:r>
              <a:rPr lang="ru-RU" sz="2000" b="1" dirty="0" err="1"/>
              <a:t>нейрочипов</a:t>
            </a:r>
            <a:r>
              <a:rPr lang="en-US" sz="2000" b="1" dirty="0"/>
              <a:t>, </a:t>
            </a:r>
            <a:r>
              <a:rPr lang="ru-RU" sz="2000" b="1" dirty="0"/>
              <a:t>реализующих обученную </a:t>
            </a:r>
            <a:r>
              <a:rPr lang="ru-RU" sz="2000" b="1" dirty="0" err="1"/>
              <a:t>нейросеть</a:t>
            </a:r>
            <a:r>
              <a:rPr lang="ru-RU" sz="2000" b="1" dirty="0"/>
              <a:t> для ее применения</a:t>
            </a:r>
            <a:r>
              <a:rPr lang="en-US" sz="2000" b="1" dirty="0"/>
              <a:t>, </a:t>
            </a:r>
            <a:r>
              <a:rPr lang="ru-RU" sz="2000" b="1" dirty="0"/>
              <a:t>как сверхбыстрого триггера;</a:t>
            </a:r>
          </a:p>
          <a:p>
            <a:pPr lvl="0"/>
            <a:r>
              <a:rPr lang="ru-RU" sz="2000" b="1" dirty="0"/>
              <a:t>появление удобных в использовании программ для конструирования МСП и реализации их обучения типа </a:t>
            </a:r>
            <a:r>
              <a:rPr lang="ru-RU" sz="2000" b="1" dirty="0" err="1"/>
              <a:t>церновской</a:t>
            </a:r>
            <a:r>
              <a:rPr lang="ru-RU" sz="2000" b="1" dirty="0"/>
              <a:t> программы </a:t>
            </a:r>
            <a:r>
              <a:rPr lang="en-US" sz="2000" b="1" dirty="0"/>
              <a:t>TMVA</a:t>
            </a:r>
            <a:r>
              <a:rPr lang="ru-RU" sz="2000" b="1" dirty="0"/>
              <a:t> – </a:t>
            </a:r>
            <a:r>
              <a:rPr lang="en-US" sz="2000" b="1" dirty="0"/>
              <a:t>the Toolkit for Multivariate Data Analysis with ROOT</a:t>
            </a:r>
            <a:r>
              <a:rPr lang="ru-RU" sz="2000" b="1" dirty="0"/>
              <a:t>.</a:t>
            </a:r>
            <a:r>
              <a:rPr lang="en-US" sz="2000" b="1" dirty="0"/>
              <a:t> </a:t>
            </a:r>
            <a:endParaRPr lang="ru-RU" sz="2000" b="1" dirty="0"/>
          </a:p>
          <a:p>
            <a:pPr marL="0" indent="0">
              <a:lnSpc>
                <a:spcPct val="110000"/>
              </a:lnSpc>
              <a:buNone/>
            </a:pPr>
            <a:endParaRPr lang="en-US" altLang="ru-RU" sz="1800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B8E807F-4D25-4D15-A055-F7A35CF6F2B4}" type="datetime1">
              <a:rPr kumimoji="0" lang="ru-RU" altLang="ru-RU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26.02.2023</a:t>
            </a:fld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altLang="ru-RU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Ососков Г.А. Машинное обучение</a:t>
            </a: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D13492E-593C-44B2-A8F0-51CE709223F9}" type="slidenum">
              <a:rPr kumimoji="0" lang="ru-RU" altLang="ru-RU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64372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>
          <a:xfrm>
            <a:off x="1616831" y="17459"/>
            <a:ext cx="9081232" cy="595313"/>
          </a:xfrm>
        </p:spPr>
        <p:txBody>
          <a:bodyPr/>
          <a:lstStyle/>
          <a:p>
            <a:r>
              <a:rPr lang="ru-RU" altLang="ru-RU" sz="2800" b="1" dirty="0">
                <a:solidFill>
                  <a:srgbClr val="0000FF"/>
                </a:solidFill>
                <a:latin typeface="+mn-lt"/>
              </a:rPr>
              <a:t>ИНС, применяемые в экспериментальной физике</a:t>
            </a:r>
            <a:endParaRPr lang="en-US" altLang="ru-RU" sz="2800" b="1" dirty="0">
              <a:solidFill>
                <a:srgbClr val="0000FF"/>
              </a:solidFill>
              <a:latin typeface="+mn-lt"/>
            </a:endParaRPr>
          </a:p>
        </p:txBody>
      </p:sp>
      <p:pic>
        <p:nvPicPr>
          <p:cNvPr id="40964" name="Picture 4" descr="ML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259" y="842448"/>
            <a:ext cx="3563938" cy="1989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65" name="Rectangle 5"/>
          <p:cNvSpPr>
            <a:spLocks noChangeArrowheads="1"/>
          </p:cNvSpPr>
          <p:nvPr/>
        </p:nvSpPr>
        <p:spPr bwMode="auto">
          <a:xfrm>
            <a:off x="2717284" y="581539"/>
            <a:ext cx="9205315" cy="369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1429" tIns="45715" rIns="91429" bIns="45715" anchor="ctr">
            <a:spAutoFit/>
          </a:bodyPr>
          <a:lstStyle/>
          <a:p>
            <a:pPr marL="342861" marR="0" lvl="0" indent="-342861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ru-RU" alt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Прямоточная ИНС  или многослойный персептрон (МСП) (МСП,</a:t>
            </a:r>
            <a:r>
              <a:rPr kumimoji="0" lang="en-US" alt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RBF-</a:t>
            </a:r>
            <a:r>
              <a:rPr kumimoji="0" lang="ru-RU" alt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сети).   </a:t>
            </a:r>
            <a:endParaRPr kumimoji="0" lang="en-US" altLang="ru-RU" sz="20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0967" name="Rectangle 7"/>
          <p:cNvSpPr>
            <a:spLocks noChangeArrowheads="1"/>
          </p:cNvSpPr>
          <p:nvPr/>
        </p:nvSpPr>
        <p:spPr bwMode="auto">
          <a:xfrm>
            <a:off x="-3644900" y="1968500"/>
            <a:ext cx="184708" cy="369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5" rIns="91429" bIns="45715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0970" name="Text Box 10"/>
          <p:cNvSpPr txBox="1">
            <a:spLocks noChangeArrowheads="1"/>
          </p:cNvSpPr>
          <p:nvPr/>
        </p:nvSpPr>
        <p:spPr bwMode="auto">
          <a:xfrm>
            <a:off x="4800600" y="5734050"/>
            <a:ext cx="184708" cy="369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5" rIns="91429" bIns="45715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ru-RU" sz="1800" b="1" i="0" u="none" strike="noStrike" kern="1200" cap="none" spc="0" normalizeH="0" baseline="0" noProof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0971" name="Text Box 11"/>
          <p:cNvSpPr txBox="1">
            <a:spLocks noChangeArrowheads="1"/>
          </p:cNvSpPr>
          <p:nvPr/>
        </p:nvSpPr>
        <p:spPr bwMode="auto">
          <a:xfrm>
            <a:off x="5168647" y="1842763"/>
            <a:ext cx="6903299" cy="2862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1429" tIns="45715" rIns="91429" bIns="45715">
            <a:spAutoFit/>
          </a:bodyPr>
          <a:lstStyle>
            <a:lvl1pPr marL="457200" indent="-457200">
              <a:defRPr>
                <a:solidFill>
                  <a:schemeClr val="tx1"/>
                </a:solidFill>
                <a:latin typeface="Arial" charset="0"/>
              </a:defRPr>
            </a:lvl1pPr>
            <a:lvl2pPr marL="914400" indent="-457200">
              <a:defRPr>
                <a:solidFill>
                  <a:schemeClr val="tx1"/>
                </a:solidFill>
                <a:latin typeface="Arial" charset="0"/>
              </a:defRPr>
            </a:lvl2pPr>
            <a:lvl3pPr marL="1371600" indent="-457200">
              <a:defRPr>
                <a:solidFill>
                  <a:schemeClr val="tx1"/>
                </a:solidFill>
                <a:latin typeface="Arial" charset="0"/>
              </a:defRPr>
            </a:lvl3pPr>
            <a:lvl4pPr marL="1828800" indent="-457200">
              <a:defRPr>
                <a:solidFill>
                  <a:schemeClr val="tx1"/>
                </a:solidFill>
                <a:latin typeface="Arial" charset="0"/>
              </a:defRPr>
            </a:lvl4pPr>
            <a:lvl5pPr marL="2286000" indent="-457200">
              <a:defRPr>
                <a:solidFill>
                  <a:schemeClr val="tx1"/>
                </a:solidFill>
                <a:latin typeface="Arial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457200" marR="0" lvl="0" indent="-45720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ru-RU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            </a:t>
            </a:r>
            <a:r>
              <a:rPr kumimoji="0" lang="ru-RU" altLang="ru-RU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Этапы применения МСП</a:t>
            </a:r>
            <a:r>
              <a:rPr kumimoji="0" lang="en-US" altLang="ru-RU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:</a:t>
            </a:r>
            <a:endParaRPr kumimoji="0" lang="fr-FR" altLang="ru-RU" sz="20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  <a:p>
            <a:pPr marL="457200" marR="0" lvl="0" indent="-4572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ru-RU" sz="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  <a:p>
            <a:pPr marL="457200" marR="0" lvl="0" indent="-4572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ru-RU" alt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Создать обучающую выборку как набор пар</a:t>
            </a:r>
            <a:r>
              <a:rPr kumimoji="0" lang="en-US" alt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(</a:t>
            </a: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X</a:t>
            </a:r>
            <a:r>
              <a:rPr kumimoji="0" lang="en-US" sz="1600" b="1" i="0" u="none" strike="noStrike" kern="1200" cap="none" spc="0" normalizeH="0" baseline="-2500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i</a:t>
            </a: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,Z</a:t>
            </a:r>
            <a:r>
              <a:rPr kumimoji="0" lang="en-US" sz="1600" b="1" i="0" u="none" strike="noStrike" kern="1200" cap="none" spc="0" normalizeH="0" baseline="-2500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i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)</a:t>
            </a: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, где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X</a:t>
            </a:r>
            <a:r>
              <a:rPr kumimoji="0" lang="en-US" sz="1600" b="1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i </a:t>
            </a:r>
            <a:r>
              <a:rPr kumimoji="0" lang="en-US" alt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– </a:t>
            </a:r>
            <a:r>
              <a:rPr kumimoji="0" lang="ru-RU" alt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входное значение</a:t>
            </a:r>
            <a:r>
              <a:rPr kumimoji="0" lang="en-US" alt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, </a:t>
            </a: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Z</a:t>
            </a:r>
            <a:r>
              <a:rPr kumimoji="0" lang="en-US" sz="1600" b="1" i="0" u="none" strike="noStrike" kern="1200" cap="none" spc="0" normalizeH="0" baseline="-2500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i</a:t>
            </a:r>
            <a:r>
              <a:rPr kumimoji="0" lang="en-US" alt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– </a:t>
            </a:r>
            <a:r>
              <a:rPr kumimoji="0" lang="ru-RU" alt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его целевое значение</a:t>
            </a:r>
            <a:r>
              <a:rPr kumimoji="0" lang="en-US" alt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.</a:t>
            </a:r>
            <a:endParaRPr kumimoji="0" lang="en-US" sz="1600" b="1" i="0" u="none" strike="noStrike" kern="1200" cap="none" spc="0" normalizeH="0" baseline="-2500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  <a:p>
            <a:pPr marL="457200" marR="0" lvl="0" indent="-4572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ru-RU" sz="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  <a:p>
            <a:pPr marL="342861" marR="0" lvl="0" indent="-342861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  <a:tabLst/>
              <a:defRPr/>
            </a:pPr>
            <a:r>
              <a:rPr kumimoji="0" lang="ru-RU" alt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Обучить МСП, т.е. так подстроить веса </a:t>
            </a:r>
            <a:r>
              <a:rPr kumimoji="0" lang="en-US" altLang="ru-RU" sz="16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w</a:t>
            </a:r>
            <a:r>
              <a:rPr kumimoji="0" lang="en-US" altLang="ru-RU" sz="1600" b="0" i="1" u="none" strike="noStrike" kern="1200" cap="none" spc="0" normalizeH="0" baseline="-2500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ij</a:t>
            </a:r>
            <a:r>
              <a:rPr kumimoji="0" lang="ru-RU" alt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, чтобы сеть определяла правильный выход для входов, не использованных при обучении</a:t>
            </a:r>
            <a:endParaRPr kumimoji="0" lang="en-GB" altLang="ru-RU" sz="1600" b="1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  <a:p>
            <a:pPr marL="457200" marR="0" lvl="0" indent="-4572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ru-RU" sz="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  <a:p>
            <a:pPr marL="457200" marR="0" lvl="0" indent="-4572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3. </a:t>
            </a:r>
            <a:r>
              <a:rPr kumimoji="0" lang="ru-RU" alt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Протестировать МСП на тестовой выборке</a:t>
            </a:r>
            <a:endParaRPr kumimoji="0" lang="en-US" altLang="ru-RU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  <a:p>
            <a:pPr marL="457200" marR="0" lvl="0" indent="-4572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ru-RU" sz="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  <a:p>
            <a:pPr marL="265083" marR="0" lvl="0" indent="-265083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4. </a:t>
            </a:r>
            <a:r>
              <a:rPr kumimoji="0" lang="ru-RU" alt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Обученная сеть реализуется как программа или </a:t>
            </a:r>
            <a:r>
              <a:rPr kumimoji="0" lang="ru-RU" altLang="ru-RU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D53807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нейрочип</a:t>
            </a:r>
            <a:r>
              <a:rPr kumimoji="0" lang="ru-RU" alt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D53807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</a:t>
            </a:r>
            <a:r>
              <a:rPr kumimoji="0" lang="ru-RU" alt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для очень быстрого применения</a:t>
            </a:r>
            <a:endParaRPr kumimoji="0" lang="en-US" altLang="ru-RU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0973" name="Text Box 13"/>
          <p:cNvSpPr txBox="1">
            <a:spLocks noChangeArrowheads="1"/>
          </p:cNvSpPr>
          <p:nvPr/>
        </p:nvSpPr>
        <p:spPr bwMode="auto">
          <a:xfrm>
            <a:off x="1586769" y="2514465"/>
            <a:ext cx="1622115" cy="3385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1429" tIns="45715" rIns="91429" bIns="45715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ru-RU" sz="16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h</a:t>
            </a:r>
            <a:r>
              <a:rPr kumimoji="0" lang="en-US" altLang="ru-RU" sz="1600" b="0" i="1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i</a:t>
            </a:r>
            <a:r>
              <a:rPr kumimoji="0" lang="en-US" altLang="ru-RU" sz="16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=g(</a:t>
            </a:r>
            <a:r>
              <a:rPr kumimoji="0" lang="el-GR" alt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Σ</a:t>
            </a:r>
            <a:r>
              <a:rPr kumimoji="0" lang="en-US" altLang="ru-RU" sz="1600" b="0" i="1" u="none" strike="noStrike" kern="1200" cap="none" spc="0" normalizeH="0" baseline="-2500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j</a:t>
            </a:r>
            <a:r>
              <a:rPr kumimoji="0" lang="en-US" altLang="ru-RU" sz="16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w</a:t>
            </a:r>
            <a:r>
              <a:rPr kumimoji="0" lang="en-US" altLang="ru-RU" sz="1600" b="0" i="1" u="none" strike="noStrike" kern="1200" cap="none" spc="0" normalizeH="0" baseline="-2500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ij</a:t>
            </a:r>
            <a:r>
              <a:rPr kumimoji="0" lang="en-US" altLang="ru-RU" sz="16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</a:t>
            </a:r>
            <a:r>
              <a:rPr kumimoji="0" lang="en-US" altLang="ru-RU" sz="16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s</a:t>
            </a:r>
            <a:r>
              <a:rPr kumimoji="0" lang="en-US" altLang="ru-RU" sz="1600" b="0" i="1" u="none" strike="noStrike" kern="1200" cap="none" spc="0" normalizeH="0" baseline="-2500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j</a:t>
            </a:r>
            <a:r>
              <a:rPr kumimoji="0" lang="en-US" altLang="ru-RU" sz="16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)</a:t>
            </a:r>
            <a:endParaRPr kumimoji="0" lang="en-US" altLang="ru-RU" sz="16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graphicFrame>
        <p:nvGraphicFramePr>
          <p:cNvPr id="40976" name="Object 16"/>
          <p:cNvGraphicFramePr>
            <a:graphicFrameLocks noGrp="1" noChangeAspect="1"/>
          </p:cNvGraphicFramePr>
          <p:nvPr>
            <p:ph sz="quarter" idx="3"/>
            <p:extLst>
              <p:ext uri="{D42A27DB-BD31-4B8C-83A1-F6EECF244321}">
                <p14:modId xmlns:p14="http://schemas.microsoft.com/office/powerpoint/2010/main" val="2046988127"/>
              </p:ext>
            </p:extLst>
          </p:nvPr>
        </p:nvGraphicFramePr>
        <p:xfrm>
          <a:off x="0" y="3674077"/>
          <a:ext cx="2673224" cy="25693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4" imgW="2467319" imgH="2371429" progId="Unknown">
                  <p:embed/>
                </p:oleObj>
              </mc:Choice>
              <mc:Fallback>
                <p:oleObj r:id="rId4" imgW="2467319" imgH="2371429" progId="Unknown">
                  <p:embed/>
                  <p:pic>
                    <p:nvPicPr>
                      <p:cNvPr id="40976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3674077"/>
                        <a:ext cx="2673224" cy="256931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978" name="Text Box 18"/>
          <p:cNvSpPr txBox="1">
            <a:spLocks noChangeArrowheads="1"/>
          </p:cNvSpPr>
          <p:nvPr/>
        </p:nvSpPr>
        <p:spPr bwMode="auto">
          <a:xfrm>
            <a:off x="2690814" y="2655888"/>
            <a:ext cx="184708" cy="369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5" rIns="91429" bIns="45715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ru-RU" altLang="ru-RU" sz="1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0980" name="Text Box 20"/>
          <p:cNvSpPr txBox="1">
            <a:spLocks noChangeArrowheads="1"/>
          </p:cNvSpPr>
          <p:nvPr/>
        </p:nvSpPr>
        <p:spPr bwMode="auto">
          <a:xfrm>
            <a:off x="344991" y="3132149"/>
            <a:ext cx="3069072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1429" tIns="45715" rIns="91429" bIns="45715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2. </a:t>
            </a:r>
            <a:r>
              <a:rPr kumimoji="0" lang="ru-RU" altLang="ru-RU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Полносвязная</a:t>
            </a:r>
            <a:r>
              <a:rPr kumimoji="0" lang="ru-RU" alt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ИНС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alt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(сеть </a:t>
            </a:r>
            <a:r>
              <a:rPr kumimoji="0" lang="ru-RU" altLang="ru-RU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Хопфилда</a:t>
            </a:r>
            <a:r>
              <a:rPr kumimoji="0" lang="ru-RU" alt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)</a:t>
            </a:r>
            <a:endParaRPr kumimoji="0" lang="en-US" altLang="ru-RU" sz="18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0986" name="Rectangle 26"/>
          <p:cNvSpPr>
            <a:spLocks noChangeArrowheads="1"/>
          </p:cNvSpPr>
          <p:nvPr/>
        </p:nvSpPr>
        <p:spPr bwMode="auto">
          <a:xfrm>
            <a:off x="1524000" y="2749038"/>
            <a:ext cx="184708" cy="369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5" rIns="91429" bIns="45715" anchor="ctr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745176" y="5875893"/>
            <a:ext cx="1944216" cy="369332"/>
          </a:xfrm>
          <a:prstGeom prst="rect">
            <a:avLst/>
          </a:prstGeom>
          <a:noFill/>
        </p:spPr>
        <p:txBody>
          <a:bodyPr wrap="square" lIns="91429" tIns="45715" rIns="91429" bIns="45715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Самообучение </a:t>
            </a:r>
          </a:p>
        </p:txBody>
      </p:sp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1524000" y="-184662"/>
            <a:ext cx="184708" cy="369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29" tIns="45715" rIns="91429" bIns="45715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graphicFrame>
        <p:nvGraphicFramePr>
          <p:cNvPr id="5" name="Объект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89614233"/>
              </p:ext>
            </p:extLst>
          </p:nvPr>
        </p:nvGraphicFramePr>
        <p:xfrm>
          <a:off x="3832401" y="1827721"/>
          <a:ext cx="1269018" cy="385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6" imgW="1257300" imgH="381000" progId="Equation.3">
                  <p:embed/>
                </p:oleObj>
              </mc:Choice>
              <mc:Fallback>
                <p:oleObj name="Формула" r:id="rId6" imgW="1257300" imgH="381000" progId="Equation.3">
                  <p:embed/>
                  <p:pic>
                    <p:nvPicPr>
                      <p:cNvPr id="5" name="Объект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32401" y="1827721"/>
                        <a:ext cx="1269018" cy="38561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5115099" y="902624"/>
            <a:ext cx="6807500" cy="923320"/>
          </a:xfrm>
          <a:prstGeom prst="rect">
            <a:avLst/>
          </a:prstGeom>
          <a:noFill/>
        </p:spPr>
        <p:txBody>
          <a:bodyPr wrap="square" lIns="91429" tIns="45715" rIns="91429" bIns="45715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altLang="ru-RU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Обучение с учителем.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altLang="ru-RU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Цель обучения – определить веса так, чтобы обученная сеть решала задачу распознавания или классификации. </a:t>
            </a:r>
            <a:endParaRPr kumimoji="0" lang="ru-RU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cxnSp>
        <p:nvCxnSpPr>
          <p:cNvPr id="8" name="Прямая соединительная линия 7"/>
          <p:cNvCxnSpPr/>
          <p:nvPr/>
        </p:nvCxnSpPr>
        <p:spPr bwMode="auto">
          <a:xfrm flipV="1">
            <a:off x="344991" y="3006790"/>
            <a:ext cx="3487410" cy="2774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Прямая соединительная линия 22"/>
          <p:cNvCxnSpPr/>
          <p:nvPr/>
        </p:nvCxnSpPr>
        <p:spPr bwMode="auto">
          <a:xfrm flipH="1" flipV="1">
            <a:off x="3903068" y="3033481"/>
            <a:ext cx="718" cy="3240359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" name="Дата 9"/>
          <p:cNvSpPr>
            <a:spLocks noGrp="1"/>
          </p:cNvSpPr>
          <p:nvPr>
            <p:ph type="dt" sz="half" idx="12"/>
          </p:nvPr>
        </p:nvSpPr>
        <p:spPr>
          <a:xfrm>
            <a:off x="609600" y="6381749"/>
            <a:ext cx="2844800" cy="339725"/>
          </a:xfr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A44CAB0-6B58-437B-B6CF-9F182925D00D}" type="datetime1">
              <a:rPr kumimoji="0" lang="ru-RU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26.02.2023</a:t>
            </a:fld>
            <a:endParaRPr kumimoji="0" lang="ru-RU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1" name="Нижний колонтитул 10"/>
          <p:cNvSpPr>
            <a:spLocks noGrp="1"/>
          </p:cNvSpPr>
          <p:nvPr>
            <p:ph type="ftr" sz="quarter" idx="10"/>
          </p:nvPr>
        </p:nvSpPr>
        <p:spPr>
          <a:xfrm>
            <a:off x="4655841" y="6381750"/>
            <a:ext cx="3697796" cy="359618"/>
          </a:xfrm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Ососков Г.А. Машинное обучение</a:t>
            </a:r>
            <a:endParaRPr kumimoji="0" lang="ru-RU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2" name="Номер слайда 1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8250E39-18FE-45A2-A9F7-DB9C62EA7E6B}" type="slidenum">
              <a:rPr kumimoji="0" lang="ru-RU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ru-RU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22" name="Picture 7" descr="Animated_glider_emblem">
            <a:hlinkClick r:id="rId8" action="ppaction://program"/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9213" y="4653661"/>
            <a:ext cx="1583943" cy="1583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Прямая соединительная линия 23"/>
          <p:cNvCxnSpPr/>
          <p:nvPr/>
        </p:nvCxnSpPr>
        <p:spPr bwMode="auto">
          <a:xfrm>
            <a:off x="4367808" y="4712999"/>
            <a:ext cx="5696180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" name="TextBox 6"/>
          <p:cNvSpPr txBox="1"/>
          <p:nvPr/>
        </p:nvSpPr>
        <p:spPr>
          <a:xfrm>
            <a:off x="4367808" y="4828468"/>
            <a:ext cx="511041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3. </a:t>
            </a:r>
            <a:r>
              <a:rPr kumimoji="0" lang="ru-RU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Клеточные автоматы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b="1" i="0" u="none" strike="noStrike" kern="1200" cap="none" spc="0" normalizeH="0" baseline="0" noProof="0" dirty="0">
                <a:ln>
                  <a:noFill/>
                </a:ln>
                <a:solidFill>
                  <a:srgbClr val="1A0AEC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можно рассматривать как сети с локальными связями</a:t>
            </a:r>
          </a:p>
        </p:txBody>
      </p:sp>
      <p:sp>
        <p:nvSpPr>
          <p:cNvPr id="9" name="Прямоугольник 8"/>
          <p:cNvSpPr/>
          <p:nvPr/>
        </p:nvSpPr>
        <p:spPr>
          <a:xfrm>
            <a:off x="7206694" y="5603109"/>
            <a:ext cx="18496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Саморазвитие</a:t>
            </a:r>
            <a:endParaRPr kumimoji="0" lang="ru-RU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307318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848" name="Rectangle 112"/>
          <p:cNvSpPr>
            <a:spLocks noChangeArrowheads="1"/>
          </p:cNvSpPr>
          <p:nvPr/>
        </p:nvSpPr>
        <p:spPr bwMode="auto">
          <a:xfrm>
            <a:off x="1524000" y="0"/>
            <a:ext cx="91440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29" tIns="45715" rIns="91429" bIns="45715" anchor="ctr"/>
          <a:lstStyle>
            <a:lvl1pPr algn="ctr">
              <a:defRPr sz="4400">
                <a:solidFill>
                  <a:schemeClr val="tx2"/>
                </a:solidFill>
                <a:latin typeface="Arial" pitchFamily="34" charset="0"/>
              </a:defRPr>
            </a:lvl1pPr>
            <a:lvl2pPr algn="ctr">
              <a:defRPr sz="4400">
                <a:solidFill>
                  <a:schemeClr val="tx2"/>
                </a:solidFill>
                <a:latin typeface="Arial" pitchFamily="34" charset="0"/>
              </a:defRPr>
            </a:lvl2pPr>
            <a:lvl3pPr algn="ctr">
              <a:defRPr sz="4400">
                <a:solidFill>
                  <a:schemeClr val="tx2"/>
                </a:solidFill>
                <a:latin typeface="Arial" pitchFamily="34" charset="0"/>
              </a:defRPr>
            </a:lvl3pPr>
            <a:lvl4pPr algn="ctr">
              <a:defRPr sz="4400">
                <a:solidFill>
                  <a:schemeClr val="tx2"/>
                </a:solidFill>
                <a:latin typeface="Arial" pitchFamily="34" charset="0"/>
              </a:defRPr>
            </a:lvl4pPr>
            <a:lvl5pPr algn="ctr">
              <a:defRPr sz="4400">
                <a:solidFill>
                  <a:schemeClr val="tx2"/>
                </a:solidFill>
                <a:latin typeface="Arial" pitchFamily="34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altLang="ru-RU" sz="2600" b="1" i="0" u="none" strike="noStrike" kern="1200" cap="none" spc="0" normalizeH="0" baseline="0" noProof="0" dirty="0">
                <a:ln>
                  <a:noFill/>
                </a:ln>
                <a:solidFill>
                  <a:srgbClr val="1A0AEC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Примеры применения МСП в ФВЭ </a:t>
            </a:r>
            <a:r>
              <a:rPr kumimoji="0" lang="ru-RU" altLang="ru-RU" sz="2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: 1. детектор </a:t>
            </a:r>
            <a:r>
              <a:rPr kumimoji="0" lang="en-US" altLang="ru-RU" sz="2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RICH</a:t>
            </a:r>
            <a:r>
              <a:rPr kumimoji="0" lang="ru-RU" altLang="ru-RU" sz="2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 </a:t>
            </a:r>
            <a:endParaRPr kumimoji="0" lang="de-DE" altLang="ru-RU" sz="26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graphicFrame>
        <p:nvGraphicFramePr>
          <p:cNvPr id="244849" name="Object 113"/>
          <p:cNvGraphicFramePr>
            <a:graphicFrameLocks noChangeAspect="1"/>
          </p:cNvGraphicFramePr>
          <p:nvPr/>
        </p:nvGraphicFramePr>
        <p:xfrm>
          <a:off x="366683" y="526602"/>
          <a:ext cx="3952523" cy="27013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5753903" imgH="3933333" progId="">
                  <p:embed/>
                </p:oleObj>
              </mc:Choice>
              <mc:Fallback>
                <p:oleObj r:id="rId2" imgW="5753903" imgH="3933333" progId="">
                  <p:embed/>
                  <p:pic>
                    <p:nvPicPr>
                      <p:cNvPr id="244849" name="Object 1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6683" y="526602"/>
                        <a:ext cx="3952523" cy="270133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4850" name="Text Box 114"/>
          <p:cNvSpPr txBox="1">
            <a:spLocks noChangeArrowheads="1"/>
          </p:cNvSpPr>
          <p:nvPr/>
        </p:nvSpPr>
        <p:spPr bwMode="auto">
          <a:xfrm>
            <a:off x="623703" y="3100672"/>
            <a:ext cx="3438484" cy="5847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5" rIns="91429" bIns="45715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alt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Схема детектора черенковского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alt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излучения </a:t>
            </a:r>
            <a:r>
              <a:rPr kumimoji="0" lang="en-US" alt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RICH</a:t>
            </a:r>
            <a:endParaRPr kumimoji="0" lang="ru-RU" altLang="ru-RU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244851" name="Picture 115" descr="fake_ring_exampl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2304" y="519390"/>
            <a:ext cx="2980437" cy="23335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4853" name="Picture 117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4461" y="2229070"/>
            <a:ext cx="3327020" cy="18688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44854" name="Rectangle 118"/>
          <p:cNvSpPr>
            <a:spLocks noChangeArrowheads="1"/>
          </p:cNvSpPr>
          <p:nvPr/>
        </p:nvSpPr>
        <p:spPr bwMode="auto">
          <a:xfrm>
            <a:off x="5921123" y="3023732"/>
            <a:ext cx="349754" cy="369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5" rIns="91429" bIns="45715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altLang="ru-RU" sz="1800" b="1" i="1" u="none" strike="noStrike" kern="1200" cap="none" spc="0" normalizeH="0" baseline="0" noProof="0" dirty="0">
                <a:ln>
                  <a:noFill/>
                </a:ln>
                <a:solidFill>
                  <a:srgbClr val="D53807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π</a:t>
            </a:r>
            <a:endParaRPr kumimoji="0" lang="ru-RU" altLang="ru-RU" sz="1800" b="1" i="1" u="none" strike="noStrike" kern="1200" cap="none" spc="0" normalizeH="0" baseline="0" noProof="0" dirty="0">
              <a:ln>
                <a:noFill/>
              </a:ln>
              <a:solidFill>
                <a:srgbClr val="D53807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44855" name="Rectangle 119"/>
          <p:cNvSpPr>
            <a:spLocks noChangeArrowheads="1"/>
          </p:cNvSpPr>
          <p:nvPr/>
        </p:nvSpPr>
        <p:spPr bwMode="auto">
          <a:xfrm>
            <a:off x="7113476" y="3557463"/>
            <a:ext cx="312884" cy="369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5" rIns="91429" bIns="45715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D53807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e</a:t>
            </a:r>
            <a:endParaRPr kumimoji="0" lang="ru-RU" altLang="ru-RU" sz="1800" b="1" i="0" u="none" strike="noStrike" kern="1200" cap="none" spc="0" normalizeH="0" baseline="0" noProof="0" dirty="0">
              <a:ln>
                <a:noFill/>
              </a:ln>
              <a:solidFill>
                <a:srgbClr val="D53807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44856" name="Rectangle 120"/>
          <p:cNvSpPr>
            <a:spLocks noChangeArrowheads="1"/>
          </p:cNvSpPr>
          <p:nvPr/>
        </p:nvSpPr>
        <p:spPr bwMode="auto">
          <a:xfrm>
            <a:off x="6087458" y="3429000"/>
            <a:ext cx="344488" cy="3718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29" tIns="45715" rIns="91429" bIns="45715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alt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D53807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μ</a:t>
            </a:r>
            <a:endParaRPr kumimoji="0" lang="ru-RU" altLang="ru-RU" sz="1800" b="1" i="0" u="none" strike="noStrike" kern="1200" cap="none" spc="0" normalizeH="0" baseline="0" noProof="0" dirty="0">
              <a:ln>
                <a:noFill/>
              </a:ln>
              <a:solidFill>
                <a:srgbClr val="D53807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44857" name="Rectangle 121"/>
          <p:cNvSpPr>
            <a:spLocks noChangeArrowheads="1"/>
          </p:cNvSpPr>
          <p:nvPr/>
        </p:nvSpPr>
        <p:spPr bwMode="auto">
          <a:xfrm>
            <a:off x="155340" y="4293418"/>
            <a:ext cx="11881320" cy="18466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1429" tIns="45715" rIns="91429" bIns="45715">
            <a:spAutoFit/>
          </a:bodyPr>
          <a:lstStyle>
            <a:lvl1pPr indent="355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623888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marR="0" lvl="0" indent="3556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altLang="ru-RU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Этапы  обработки:</a:t>
            </a:r>
            <a:endParaRPr kumimoji="0" lang="en-US" altLang="ru-RU" sz="24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  <a:p>
            <a:pPr marL="0" marR="0" lvl="0" indent="5334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Blip>
                <a:blip r:embed="rId6"/>
              </a:buBlip>
              <a:tabLst/>
              <a:defRPr/>
            </a:pPr>
            <a:r>
              <a:rPr kumimoji="0" lang="ru-RU" alt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распознать кольца </a:t>
            </a:r>
          </a:p>
          <a:p>
            <a:pPr marL="0" marR="0" lvl="0" indent="5334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Blip>
                <a:blip r:embed="rId6"/>
              </a:buBlip>
              <a:tabLst/>
              <a:defRPr/>
            </a:pPr>
            <a:r>
              <a:rPr kumimoji="0" lang="ru-RU" alt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учесть оптические искажения детектора,   приводящие к </a:t>
            </a:r>
            <a:r>
              <a:rPr kumimoji="0" lang="ru-RU" alt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D53807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эллиптической форме</a:t>
            </a:r>
            <a:r>
              <a:rPr kumimoji="0" lang="ru-RU" alt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 колец;</a:t>
            </a:r>
          </a:p>
          <a:p>
            <a:pPr marL="0" marR="0" lvl="0" indent="5334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Blip>
                <a:blip r:embed="rId6"/>
              </a:buBlip>
              <a:tabLst/>
              <a:defRPr/>
            </a:pPr>
            <a:r>
              <a:rPr kumimoji="0" lang="ru-RU" alt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привязать найденные кольца к трекам частиц, интересующих экспериментаторов</a:t>
            </a:r>
          </a:p>
          <a:p>
            <a:pPr marL="0" marR="0" lvl="0" indent="5334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Blip>
                <a:blip r:embed="rId6"/>
              </a:buBlip>
              <a:tabLst/>
              <a:defRPr/>
            </a:pPr>
            <a:r>
              <a:rPr kumimoji="0" lang="ru-RU" alt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устранить ложные кольца, которые могут исказить физические </a:t>
            </a:r>
            <a:r>
              <a:rPr kumimoji="0" lang="en-US" alt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    </a:t>
            </a:r>
            <a:r>
              <a:rPr kumimoji="0" lang="ru-RU" alt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результаты </a:t>
            </a:r>
          </a:p>
          <a:p>
            <a:pPr marL="0" marR="0" lvl="0" indent="5334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Blip>
                <a:blip r:embed="rId6"/>
              </a:buBlip>
              <a:tabLst/>
              <a:defRPr/>
            </a:pPr>
            <a:r>
              <a:rPr kumimoji="0" lang="ru-RU" alt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Выполнить идентификацию частиц</a:t>
            </a:r>
          </a:p>
        </p:txBody>
      </p:sp>
      <p:sp>
        <p:nvSpPr>
          <p:cNvPr id="244858" name="Text Box 122"/>
          <p:cNvSpPr txBox="1">
            <a:spLocks noChangeArrowheads="1"/>
          </p:cNvSpPr>
          <p:nvPr/>
        </p:nvSpPr>
        <p:spPr bwMode="auto">
          <a:xfrm>
            <a:off x="4968451" y="763967"/>
            <a:ext cx="2899041" cy="13234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5" rIns="91429" bIns="45715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alt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фрагмент плоскости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alt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фотодетектора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ru-RU" altLang="ru-RU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alt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в среднем в событии СВМ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alt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2 тыс. точек на </a:t>
            </a:r>
            <a:r>
              <a:rPr kumimoji="0" lang="en-US" alt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80</a:t>
            </a:r>
            <a:r>
              <a:rPr kumimoji="0" lang="ru-RU" alt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колец</a:t>
            </a:r>
          </a:p>
        </p:txBody>
      </p:sp>
      <p:sp>
        <p:nvSpPr>
          <p:cNvPr id="244859" name="AutoShape 123"/>
          <p:cNvSpPr>
            <a:spLocks noChangeArrowheads="1"/>
          </p:cNvSpPr>
          <p:nvPr/>
        </p:nvSpPr>
        <p:spPr bwMode="auto">
          <a:xfrm>
            <a:off x="6980617" y="1086412"/>
            <a:ext cx="1602995" cy="182348"/>
          </a:xfrm>
          <a:prstGeom prst="rightArrow">
            <a:avLst>
              <a:gd name="adj1" fmla="val 50000"/>
              <a:gd name="adj2" fmla="val 168957"/>
            </a:avLst>
          </a:prstGeom>
          <a:solidFill>
            <a:srgbClr val="FF6600">
              <a:alpha val="58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1429" tIns="45715" rIns="91429" bIns="45715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>
          <a:xfrm>
            <a:off x="1981200" y="6453337"/>
            <a:ext cx="2133600" cy="268139"/>
          </a:xfr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4C5ACDE-FFE6-4ECF-9BE2-63FC086D2F27}" type="datetime1">
              <a:rPr kumimoji="0" lang="ru-RU" altLang="ru-RU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26.02.2023</a:t>
            </a:fld>
            <a:endParaRPr kumimoji="0" lang="ru-RU" altLang="ru-RU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>
          <a:xfrm>
            <a:off x="4648200" y="6453337"/>
            <a:ext cx="3608040" cy="204757"/>
          </a:xfrm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altLang="ru-RU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Ососков</a:t>
            </a:r>
            <a:r>
              <a:rPr kumimoji="0" lang="ru-RU" altLang="ru-RU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Г.А. Машинное обучение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11253629" y="6384354"/>
            <a:ext cx="532165" cy="204757"/>
          </a:xfrm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A78442F-AA51-453E-A45D-AEAE194BB88B}" type="slidenum">
              <a:rPr kumimoji="0" lang="ru-RU" altLang="ru-RU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244852" name="Picture 11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6520" y="4734837"/>
            <a:ext cx="931169" cy="7102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3DE8B07-B213-690B-1CF9-EC91F8D654AD}"/>
              </a:ext>
            </a:extLst>
          </p:cNvPr>
          <p:cNvSpPr txBox="1"/>
          <p:nvPr/>
        </p:nvSpPr>
        <p:spPr>
          <a:xfrm>
            <a:off x="4648200" y="4027040"/>
            <a:ext cx="32665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Распределение импульсов частиц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в зависимости от радиуса кольца </a:t>
            </a:r>
          </a:p>
        </p:txBody>
      </p:sp>
    </p:spTree>
    <p:extLst>
      <p:ext uri="{BB962C8B-B14F-4D97-AF65-F5344CB8AC3E}">
        <p14:creationId xmlns:p14="http://schemas.microsoft.com/office/powerpoint/2010/main" val="1052621323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Оформление по умолчанию">
  <a:themeElements>
    <a:clrScheme name="Оформление по умолчанию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Оформление по умолчанию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altLang="ru-RU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altLang="ru-RU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Оформление по умолчанию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Оформление по умолчанию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Оформление по умолчанию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Оформление по умолчанию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Оформление по умолчанию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Оформление по умолчанию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Оформление по умолчанию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Оформление по умолчанию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Оформление по умолчанию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Оформление по умолчанию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Оформление по умолчанию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Оформление по умолчанию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2_Оформление по умолчанию">
  <a:themeElements>
    <a:clrScheme name="Оформление по умолчанию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Оформление по умолчанию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altLang="ru-RU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altLang="ru-RU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Оформление по умолчанию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Оформление по умолчанию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Оформление по умолчанию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Оформление по умолчанию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Оформление по умолчанию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Оформление по умолчанию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Оформление по умолчанию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Оформление по умолчанию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Оформление по умолчанию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Оформление по умолчанию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Оформление по умолчанию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Оформление по умолчанию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11_Оформление по умолчанию">
  <a:themeElements>
    <a:clrScheme name="Оформление по умолчанию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Оформление по умолчанию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altLang="ru-RU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altLang="ru-RU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Оформление по умолчанию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Оформление по умолчанию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Оформление по умолчанию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Оформление по умолчанию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Оформление по умолчанию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Оформление по умолчанию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Оформление по умолчанию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Оформление по умолчанию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Оформление по умолчанию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Оформление по умолчанию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Оформление по умолчанию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Оформление по умолчанию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5981</TotalTime>
  <Words>5235</Words>
  <Application>Microsoft Office PowerPoint</Application>
  <PresentationFormat>Широкоэкранный</PresentationFormat>
  <Paragraphs>507</Paragraphs>
  <Slides>35</Slides>
  <Notes>4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4</vt:i4>
      </vt:variant>
      <vt:variant>
        <vt:lpstr>Внедренные серверы OLE</vt:lpstr>
      </vt:variant>
      <vt:variant>
        <vt:i4>5</vt:i4>
      </vt:variant>
      <vt:variant>
        <vt:lpstr>Заголовки слайдов</vt:lpstr>
      </vt:variant>
      <vt:variant>
        <vt:i4>35</vt:i4>
      </vt:variant>
    </vt:vector>
  </HeadingPairs>
  <TitlesOfParts>
    <vt:vector size="50" baseType="lpstr">
      <vt:lpstr>Arial</vt:lpstr>
      <vt:lpstr>Arial Rounded MT Bold</vt:lpstr>
      <vt:lpstr>Calibri</vt:lpstr>
      <vt:lpstr>Cambria</vt:lpstr>
      <vt:lpstr>Cambria Math</vt:lpstr>
      <vt:lpstr>Wingdings</vt:lpstr>
      <vt:lpstr>Тема Office</vt:lpstr>
      <vt:lpstr>Оформление по умолчанию</vt:lpstr>
      <vt:lpstr>2_Оформление по умолчанию</vt:lpstr>
      <vt:lpstr>11_Оформление по умолчанию</vt:lpstr>
      <vt:lpstr>Unknown</vt:lpstr>
      <vt:lpstr>Equation</vt:lpstr>
      <vt:lpstr>Формула</vt:lpstr>
      <vt:lpstr>Graph</vt:lpstr>
      <vt:lpstr>Image</vt:lpstr>
      <vt:lpstr>Машинное обучение  и интеллектуальный анализ данных  Лекция 2 От нейронных сетей с одним скрытым слоем к глубоким нейросетям. Проблемы, возникающие при их обучении    </vt:lpstr>
      <vt:lpstr>Презентация PowerPoint</vt:lpstr>
      <vt:lpstr>Презентация PowerPoint</vt:lpstr>
      <vt:lpstr>Что может ИНС из одного нейрона</vt:lpstr>
      <vt:lpstr>Тайны обучения. Что внутри черного ящика ИНС?</vt:lpstr>
      <vt:lpstr>Проблемы минимизации функции ошибки сети</vt:lpstr>
      <vt:lpstr>Почему ИНС так востребованы в физике </vt:lpstr>
      <vt:lpstr>ИНС, применяемые в экспериментальной физике</vt:lpstr>
      <vt:lpstr>Презентация PowerPoint</vt:lpstr>
      <vt:lpstr>Идентификация частиц по данным детектора RICH - это задача выбора между двумя гипотезами </vt:lpstr>
      <vt:lpstr>2. Прогнозирование временных рядов</vt:lpstr>
      <vt:lpstr>Авторегрессионная нейросеть. 1 этап обучение </vt:lpstr>
      <vt:lpstr>2 этап Предсказание</vt:lpstr>
      <vt:lpstr>3. МСП в решении генетических задач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Функция потерь cross-entropy loss </vt:lpstr>
      <vt:lpstr>Сайт с он-лайн оптимизацией структуры и обучения глубокой ИНС</vt:lpstr>
      <vt:lpstr>Презентация PowerPoint</vt:lpstr>
      <vt:lpstr>Презентация PowerPoint</vt:lpstr>
      <vt:lpstr>Презентация PowerPoint</vt:lpstr>
      <vt:lpstr>Презентация PowerPoint</vt:lpstr>
      <vt:lpstr>Немного философии об изменяющемся мире</vt:lpstr>
      <vt:lpstr>4. Рекуррентные нейронные сети</vt:lpstr>
      <vt:lpstr>5. Сети LSTM</vt:lpstr>
      <vt:lpstr>Управляемые рекуррентные модули  GRU (Gated Recurrent Unit) 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Машинное обучение  и интеллектуальный анализ данных Лекция 3</dc:title>
  <dc:creator>Gena</dc:creator>
  <cp:lastModifiedBy>Gennady Ososkov</cp:lastModifiedBy>
  <cp:revision>93</cp:revision>
  <dcterms:created xsi:type="dcterms:W3CDTF">2019-09-15T18:38:10Z</dcterms:created>
  <dcterms:modified xsi:type="dcterms:W3CDTF">2023-02-26T15:52:23Z</dcterms:modified>
</cp:coreProperties>
</file>